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71"/>
  </p:notesMasterIdLst>
  <p:sldIdLst>
    <p:sldId id="256" r:id="rId5"/>
    <p:sldId id="282" r:id="rId6"/>
    <p:sldId id="312" r:id="rId7"/>
    <p:sldId id="296" r:id="rId8"/>
    <p:sldId id="313" r:id="rId9"/>
    <p:sldId id="260" r:id="rId10"/>
    <p:sldId id="314" r:id="rId11"/>
    <p:sldId id="324" r:id="rId12"/>
    <p:sldId id="311" r:id="rId13"/>
    <p:sldId id="257" r:id="rId14"/>
    <p:sldId id="287" r:id="rId15"/>
    <p:sldId id="315" r:id="rId16"/>
    <p:sldId id="258" r:id="rId17"/>
    <p:sldId id="259" r:id="rId18"/>
    <p:sldId id="261" r:id="rId19"/>
    <p:sldId id="262" r:id="rId20"/>
    <p:sldId id="263" r:id="rId21"/>
    <p:sldId id="286" r:id="rId22"/>
    <p:sldId id="264" r:id="rId23"/>
    <p:sldId id="265" r:id="rId24"/>
    <p:sldId id="266" r:id="rId25"/>
    <p:sldId id="267" r:id="rId26"/>
    <p:sldId id="269" r:id="rId27"/>
    <p:sldId id="271" r:id="rId28"/>
    <p:sldId id="272" r:id="rId29"/>
    <p:sldId id="273" r:id="rId30"/>
    <p:sldId id="274" r:id="rId31"/>
    <p:sldId id="275" r:id="rId32"/>
    <p:sldId id="288" r:id="rId33"/>
    <p:sldId id="276" r:id="rId34"/>
    <p:sldId id="277" r:id="rId35"/>
    <p:sldId id="278" r:id="rId36"/>
    <p:sldId id="279" r:id="rId37"/>
    <p:sldId id="280" r:id="rId38"/>
    <p:sldId id="281" r:id="rId39"/>
    <p:sldId id="292" r:id="rId40"/>
    <p:sldId id="293" r:id="rId41"/>
    <p:sldId id="284" r:id="rId42"/>
    <p:sldId id="295" r:id="rId43"/>
    <p:sldId id="285" r:id="rId44"/>
    <p:sldId id="283" r:id="rId45"/>
    <p:sldId id="290" r:id="rId46"/>
    <p:sldId id="289" r:id="rId47"/>
    <p:sldId id="316" r:id="rId48"/>
    <p:sldId id="294" r:id="rId49"/>
    <p:sldId id="303" r:id="rId50"/>
    <p:sldId id="304" r:id="rId51"/>
    <p:sldId id="305" r:id="rId52"/>
    <p:sldId id="306" r:id="rId53"/>
    <p:sldId id="308" r:id="rId54"/>
    <p:sldId id="309" r:id="rId55"/>
    <p:sldId id="307" r:id="rId56"/>
    <p:sldId id="310" r:id="rId57"/>
    <p:sldId id="319" r:id="rId58"/>
    <p:sldId id="320" r:id="rId59"/>
    <p:sldId id="318" r:id="rId60"/>
    <p:sldId id="321" r:id="rId61"/>
    <p:sldId id="322" r:id="rId62"/>
    <p:sldId id="323" r:id="rId63"/>
    <p:sldId id="297" r:id="rId64"/>
    <p:sldId id="298" r:id="rId65"/>
    <p:sldId id="301" r:id="rId66"/>
    <p:sldId id="300" r:id="rId67"/>
    <p:sldId id="299" r:id="rId68"/>
    <p:sldId id="302" r:id="rId69"/>
    <p:sldId id="317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D3FC"/>
    <a:srgbClr val="962A41"/>
    <a:srgbClr val="7B45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4" autoAdjust="0"/>
    <p:restoredTop sz="94660"/>
  </p:normalViewPr>
  <p:slideViewPr>
    <p:cSldViewPr snapToGrid="0">
      <p:cViewPr varScale="1">
        <p:scale>
          <a:sx n="56" d="100"/>
          <a:sy n="56" d="100"/>
        </p:scale>
        <p:origin x="48" y="7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5CC07D-8CE9-410F-97A1-583BE62ABF4F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008F94B-A86C-4BDF-B96C-3D6DBC3E6417}">
      <dgm:prSet phldrT="[Text]" custT="1"/>
      <dgm:spPr>
        <a:noFill/>
        <a:ln>
          <a:noFill/>
        </a:ln>
      </dgm:spPr>
      <dgm:t>
        <a:bodyPr/>
        <a:lstStyle/>
        <a:p>
          <a:r>
            <a:rPr lang="ru-RU" sz="2400" b="1" cap="small" baseline="0" dirty="0" smtClean="0">
              <a:solidFill>
                <a:schemeClr val="tx1"/>
              </a:solidFill>
              <a:latin typeface="Lucida Handwriting" panose="03010101010101010101" pitchFamily="66" charset="0"/>
            </a:rPr>
            <a:t>Чтение</a:t>
          </a:r>
          <a:endParaRPr lang="de-DE" sz="2000" b="1" cap="small" baseline="0" dirty="0">
            <a:solidFill>
              <a:schemeClr val="tx1"/>
            </a:solidFill>
            <a:latin typeface="Lucida Handwriting" panose="03010101010101010101" pitchFamily="66" charset="0"/>
          </a:endParaRPr>
        </a:p>
      </dgm:t>
    </dgm:pt>
    <dgm:pt modelId="{EC4B2050-7F31-4809-821E-49DB75B4ADF1}" type="parTrans" cxnId="{9AD8E3BC-BA78-4303-914E-3058EA28B97C}">
      <dgm:prSet/>
      <dgm:spPr/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FD1CFBC1-1A53-4090-A3A6-21D4562AD6FE}" type="sibTrans" cxnId="{9AD8E3BC-BA78-4303-914E-3058EA28B97C}">
      <dgm:prSet/>
      <dgm:spPr>
        <a:ln w="25400">
          <a:solidFill>
            <a:schemeClr val="tx1"/>
          </a:solidFill>
        </a:ln>
      </dgm:spPr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29EA7A42-B42E-4033-AA8A-9B8EBC104355}">
      <dgm:prSet phldrT="[Text]" custT="1"/>
      <dgm:spPr>
        <a:noFill/>
        <a:ln>
          <a:noFill/>
        </a:ln>
      </dgm:spPr>
      <dgm:t>
        <a:bodyPr/>
        <a:lstStyle/>
        <a:p>
          <a:r>
            <a:rPr lang="ru-RU" sz="2400" b="1" cap="small" baseline="0" dirty="0" smtClean="0">
              <a:solidFill>
                <a:schemeClr val="tx1"/>
              </a:solidFill>
              <a:latin typeface="Lucida Handwriting" panose="03010101010101010101" pitchFamily="66" charset="0"/>
            </a:rPr>
            <a:t>Познание</a:t>
          </a:r>
          <a:endParaRPr lang="de-DE" sz="2000" b="1" cap="small" baseline="0" dirty="0">
            <a:solidFill>
              <a:schemeClr val="tx1"/>
            </a:solidFill>
            <a:latin typeface="Lucida Handwriting" panose="03010101010101010101" pitchFamily="66" charset="0"/>
          </a:endParaRPr>
        </a:p>
      </dgm:t>
    </dgm:pt>
    <dgm:pt modelId="{FB96EDFC-F123-444B-82BA-67FC3020F798}" type="parTrans" cxnId="{BBC2700A-CE53-4D89-AE10-91C5F9E4E179}">
      <dgm:prSet/>
      <dgm:spPr/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9D127CDF-31EB-49DD-9DCF-DD3FEECE9998}" type="sibTrans" cxnId="{BBC2700A-CE53-4D89-AE10-91C5F9E4E179}">
      <dgm:prSet/>
      <dgm:spPr>
        <a:ln w="25400">
          <a:solidFill>
            <a:schemeClr val="tx1"/>
          </a:solidFill>
        </a:ln>
      </dgm:spPr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71E6D44F-8BA8-4C09-AE4F-853AE779E9EE}">
      <dgm:prSet phldrT="[Text]" custT="1"/>
      <dgm:spPr>
        <a:noFill/>
        <a:ln>
          <a:noFill/>
        </a:ln>
      </dgm:spPr>
      <dgm:t>
        <a:bodyPr/>
        <a:lstStyle/>
        <a:p>
          <a:r>
            <a:rPr lang="ru-RU" sz="2400" b="1" cap="small" baseline="0" dirty="0" smtClean="0">
              <a:solidFill>
                <a:schemeClr val="tx1"/>
              </a:solidFill>
              <a:latin typeface="Lucida Handwriting" panose="03010101010101010101" pitchFamily="66" charset="0"/>
            </a:rPr>
            <a:t>Претворение</a:t>
          </a:r>
          <a:endParaRPr lang="de-DE" sz="1900" b="1" cap="small" baseline="0" dirty="0">
            <a:solidFill>
              <a:schemeClr val="tx1"/>
            </a:solidFill>
            <a:latin typeface="Lucida Handwriting" panose="03010101010101010101" pitchFamily="66" charset="0"/>
          </a:endParaRPr>
        </a:p>
      </dgm:t>
    </dgm:pt>
    <dgm:pt modelId="{5460B02A-432A-4FD8-B503-96D7F818A2B2}" type="parTrans" cxnId="{3A269CA1-4365-4CDF-B72C-CE5DE738E122}">
      <dgm:prSet/>
      <dgm:spPr/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93852E5A-C654-4DD3-B360-667976DD5563}" type="sibTrans" cxnId="{3A269CA1-4365-4CDF-B72C-CE5DE738E122}">
      <dgm:prSet/>
      <dgm:spPr>
        <a:ln w="25400">
          <a:solidFill>
            <a:schemeClr val="tx1"/>
          </a:solidFill>
        </a:ln>
      </dgm:spPr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DD490720-6E1E-4604-9578-C2577777F945}">
      <dgm:prSet phldrT="[Text]" custT="1"/>
      <dgm:spPr>
        <a:noFill/>
        <a:ln>
          <a:noFill/>
        </a:ln>
      </dgm:spPr>
      <dgm:t>
        <a:bodyPr/>
        <a:lstStyle/>
        <a:p>
          <a:r>
            <a:rPr lang="ru-RU" sz="2400" b="1" cap="small" baseline="0" dirty="0" smtClean="0">
              <a:solidFill>
                <a:schemeClr val="tx1"/>
              </a:solidFill>
              <a:latin typeface="Lucida Handwriting" panose="03010101010101010101" pitchFamily="66" charset="0"/>
            </a:rPr>
            <a:t>Вопросы</a:t>
          </a:r>
          <a:endParaRPr lang="de-DE" sz="2400" b="1" cap="small" baseline="0" dirty="0">
            <a:solidFill>
              <a:schemeClr val="tx1"/>
            </a:solidFill>
            <a:latin typeface="Lucida Handwriting" panose="03010101010101010101" pitchFamily="66" charset="0"/>
          </a:endParaRPr>
        </a:p>
      </dgm:t>
    </dgm:pt>
    <dgm:pt modelId="{0790FA8B-63B4-4393-8ECB-0FD870EB8BEE}" type="parTrans" cxnId="{4302CC7F-83C5-4F23-8BF5-C1FB3C6418A5}">
      <dgm:prSet/>
      <dgm:spPr/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371FF40D-6325-4A83-A1C3-A96E91B7B09B}" type="sibTrans" cxnId="{4302CC7F-83C5-4F23-8BF5-C1FB3C6418A5}">
      <dgm:prSet/>
      <dgm:spPr>
        <a:ln w="25400">
          <a:solidFill>
            <a:schemeClr val="tx1"/>
          </a:solidFill>
        </a:ln>
      </dgm:spPr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959457BA-81B9-4F03-B085-2B2F32129133}" type="pres">
      <dgm:prSet presAssocID="{885CC07D-8CE9-410F-97A1-583BE62ABF4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FE90B2E1-D3AE-433B-8D52-B4A013DB0E7B}" type="pres">
      <dgm:prSet presAssocID="{8008F94B-A86C-4BDF-B96C-3D6DBC3E6417}" presName="node" presStyleLbl="node1" presStyleIdx="0" presStyleCnt="4" custScaleX="13256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98B28B1-1223-48CD-9E91-63C47C973584}" type="pres">
      <dgm:prSet presAssocID="{8008F94B-A86C-4BDF-B96C-3D6DBC3E6417}" presName="spNode" presStyleCnt="0"/>
      <dgm:spPr/>
    </dgm:pt>
    <dgm:pt modelId="{07437276-F329-4F51-BE3B-44E9FEA2415F}" type="pres">
      <dgm:prSet presAssocID="{FD1CFBC1-1A53-4090-A3A6-21D4562AD6FE}" presName="sibTrans" presStyleLbl="sibTrans1D1" presStyleIdx="0" presStyleCnt="4"/>
      <dgm:spPr/>
      <dgm:t>
        <a:bodyPr/>
        <a:lstStyle/>
        <a:p>
          <a:endParaRPr lang="de-DE"/>
        </a:p>
      </dgm:t>
    </dgm:pt>
    <dgm:pt modelId="{DBDD5C25-4D55-46EE-AE41-4C50A04724DD}" type="pres">
      <dgm:prSet presAssocID="{29EA7A42-B42E-4033-AA8A-9B8EBC104355}" presName="node" presStyleLbl="node1" presStyleIdx="1" presStyleCnt="4" custScaleX="15106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E2F37AF-1BFD-4F60-B4F7-10A00C85A2FF}" type="pres">
      <dgm:prSet presAssocID="{29EA7A42-B42E-4033-AA8A-9B8EBC104355}" presName="spNode" presStyleCnt="0"/>
      <dgm:spPr/>
    </dgm:pt>
    <dgm:pt modelId="{1D612707-FA81-41B2-9869-F3D90C899608}" type="pres">
      <dgm:prSet presAssocID="{9D127CDF-31EB-49DD-9DCF-DD3FEECE9998}" presName="sibTrans" presStyleLbl="sibTrans1D1" presStyleIdx="1" presStyleCnt="4"/>
      <dgm:spPr/>
      <dgm:t>
        <a:bodyPr/>
        <a:lstStyle/>
        <a:p>
          <a:endParaRPr lang="de-DE"/>
        </a:p>
      </dgm:t>
    </dgm:pt>
    <dgm:pt modelId="{EC257526-62A1-4850-B247-83D3B9FA40E9}" type="pres">
      <dgm:prSet presAssocID="{71E6D44F-8BA8-4C09-AE4F-853AE779E9EE}" presName="node" presStyleLbl="node1" presStyleIdx="2" presStyleCnt="4" custScaleX="153679" custScaleY="94425" custRadScaleRad="105484" custRadScaleInc="465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ED7526F-52AA-4F09-B79A-8C980ECE7829}" type="pres">
      <dgm:prSet presAssocID="{71E6D44F-8BA8-4C09-AE4F-853AE779E9EE}" presName="spNode" presStyleCnt="0"/>
      <dgm:spPr/>
    </dgm:pt>
    <dgm:pt modelId="{F6020B8C-87B8-4444-965F-6340D9022203}" type="pres">
      <dgm:prSet presAssocID="{93852E5A-C654-4DD3-B360-667976DD5563}" presName="sibTrans" presStyleLbl="sibTrans1D1" presStyleIdx="2" presStyleCnt="4"/>
      <dgm:spPr/>
      <dgm:t>
        <a:bodyPr/>
        <a:lstStyle/>
        <a:p>
          <a:endParaRPr lang="de-DE"/>
        </a:p>
      </dgm:t>
    </dgm:pt>
    <dgm:pt modelId="{0AA4B26B-7A56-49EA-8F2C-8056DC765033}" type="pres">
      <dgm:prSet presAssocID="{DD490720-6E1E-4604-9578-C2577777F945}" presName="node" presStyleLbl="node1" presStyleIdx="3" presStyleCnt="4" custScaleX="131131" custScaleY="8306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5EE051D-8AE4-460C-88DA-CA9DF7FE18EA}" type="pres">
      <dgm:prSet presAssocID="{DD490720-6E1E-4604-9578-C2577777F945}" presName="spNode" presStyleCnt="0"/>
      <dgm:spPr/>
    </dgm:pt>
    <dgm:pt modelId="{A9846673-7675-4EEE-A5F3-32EA52AB3128}" type="pres">
      <dgm:prSet presAssocID="{371FF40D-6325-4A83-A1C3-A96E91B7B09B}" presName="sibTrans" presStyleLbl="sibTrans1D1" presStyleIdx="3" presStyleCnt="4"/>
      <dgm:spPr/>
      <dgm:t>
        <a:bodyPr/>
        <a:lstStyle/>
        <a:p>
          <a:endParaRPr lang="de-DE"/>
        </a:p>
      </dgm:t>
    </dgm:pt>
  </dgm:ptLst>
  <dgm:cxnLst>
    <dgm:cxn modelId="{E5DC8DCB-599A-411A-867C-23193F2A04AA}" type="presOf" srcId="{DD490720-6E1E-4604-9578-C2577777F945}" destId="{0AA4B26B-7A56-49EA-8F2C-8056DC765033}" srcOrd="0" destOrd="0" presId="urn:microsoft.com/office/officeart/2005/8/layout/cycle5"/>
    <dgm:cxn modelId="{0CBFC399-FF9C-475E-8559-AB44B3E750E6}" type="presOf" srcId="{371FF40D-6325-4A83-A1C3-A96E91B7B09B}" destId="{A9846673-7675-4EEE-A5F3-32EA52AB3128}" srcOrd="0" destOrd="0" presId="urn:microsoft.com/office/officeart/2005/8/layout/cycle5"/>
    <dgm:cxn modelId="{4302CC7F-83C5-4F23-8BF5-C1FB3C6418A5}" srcId="{885CC07D-8CE9-410F-97A1-583BE62ABF4F}" destId="{DD490720-6E1E-4604-9578-C2577777F945}" srcOrd="3" destOrd="0" parTransId="{0790FA8B-63B4-4393-8ECB-0FD870EB8BEE}" sibTransId="{371FF40D-6325-4A83-A1C3-A96E91B7B09B}"/>
    <dgm:cxn modelId="{3A269CA1-4365-4CDF-B72C-CE5DE738E122}" srcId="{885CC07D-8CE9-410F-97A1-583BE62ABF4F}" destId="{71E6D44F-8BA8-4C09-AE4F-853AE779E9EE}" srcOrd="2" destOrd="0" parTransId="{5460B02A-432A-4FD8-B503-96D7F818A2B2}" sibTransId="{93852E5A-C654-4DD3-B360-667976DD5563}"/>
    <dgm:cxn modelId="{9AD8E3BC-BA78-4303-914E-3058EA28B97C}" srcId="{885CC07D-8CE9-410F-97A1-583BE62ABF4F}" destId="{8008F94B-A86C-4BDF-B96C-3D6DBC3E6417}" srcOrd="0" destOrd="0" parTransId="{EC4B2050-7F31-4809-821E-49DB75B4ADF1}" sibTransId="{FD1CFBC1-1A53-4090-A3A6-21D4562AD6FE}"/>
    <dgm:cxn modelId="{BBC2700A-CE53-4D89-AE10-91C5F9E4E179}" srcId="{885CC07D-8CE9-410F-97A1-583BE62ABF4F}" destId="{29EA7A42-B42E-4033-AA8A-9B8EBC104355}" srcOrd="1" destOrd="0" parTransId="{FB96EDFC-F123-444B-82BA-67FC3020F798}" sibTransId="{9D127CDF-31EB-49DD-9DCF-DD3FEECE9998}"/>
    <dgm:cxn modelId="{8B5BECF5-B1A3-4A5C-884F-BF9B4700E408}" type="presOf" srcId="{885CC07D-8CE9-410F-97A1-583BE62ABF4F}" destId="{959457BA-81B9-4F03-B085-2B2F32129133}" srcOrd="0" destOrd="0" presId="urn:microsoft.com/office/officeart/2005/8/layout/cycle5"/>
    <dgm:cxn modelId="{ACF37308-C24A-4ECF-9518-B3DCEB017ADD}" type="presOf" srcId="{FD1CFBC1-1A53-4090-A3A6-21D4562AD6FE}" destId="{07437276-F329-4F51-BE3B-44E9FEA2415F}" srcOrd="0" destOrd="0" presId="urn:microsoft.com/office/officeart/2005/8/layout/cycle5"/>
    <dgm:cxn modelId="{44BB9245-B20D-4944-82AC-3CC7BDC8209C}" type="presOf" srcId="{8008F94B-A86C-4BDF-B96C-3D6DBC3E6417}" destId="{FE90B2E1-D3AE-433B-8D52-B4A013DB0E7B}" srcOrd="0" destOrd="0" presId="urn:microsoft.com/office/officeart/2005/8/layout/cycle5"/>
    <dgm:cxn modelId="{C2D7C92B-6C9B-47B0-8691-8448AAB6529B}" type="presOf" srcId="{93852E5A-C654-4DD3-B360-667976DD5563}" destId="{F6020B8C-87B8-4444-965F-6340D9022203}" srcOrd="0" destOrd="0" presId="urn:microsoft.com/office/officeart/2005/8/layout/cycle5"/>
    <dgm:cxn modelId="{4D749D15-FD05-4C2E-81C1-0CCBA93B98D0}" type="presOf" srcId="{9D127CDF-31EB-49DD-9DCF-DD3FEECE9998}" destId="{1D612707-FA81-41B2-9869-F3D90C899608}" srcOrd="0" destOrd="0" presId="urn:microsoft.com/office/officeart/2005/8/layout/cycle5"/>
    <dgm:cxn modelId="{08187CA7-F515-4D4F-8A20-71742F1260A7}" type="presOf" srcId="{71E6D44F-8BA8-4C09-AE4F-853AE779E9EE}" destId="{EC257526-62A1-4850-B247-83D3B9FA40E9}" srcOrd="0" destOrd="0" presId="urn:microsoft.com/office/officeart/2005/8/layout/cycle5"/>
    <dgm:cxn modelId="{42D0F2DD-9DAF-4487-B4E9-C421A954C4AB}" type="presOf" srcId="{29EA7A42-B42E-4033-AA8A-9B8EBC104355}" destId="{DBDD5C25-4D55-46EE-AE41-4C50A04724DD}" srcOrd="0" destOrd="0" presId="urn:microsoft.com/office/officeart/2005/8/layout/cycle5"/>
    <dgm:cxn modelId="{D5AAD126-399B-414D-AA3A-8395A3F1CC9C}" type="presParOf" srcId="{959457BA-81B9-4F03-B085-2B2F32129133}" destId="{FE90B2E1-D3AE-433B-8D52-B4A013DB0E7B}" srcOrd="0" destOrd="0" presId="urn:microsoft.com/office/officeart/2005/8/layout/cycle5"/>
    <dgm:cxn modelId="{D4156EDA-B7E3-4F0B-B75B-C9357A44CCF2}" type="presParOf" srcId="{959457BA-81B9-4F03-B085-2B2F32129133}" destId="{898B28B1-1223-48CD-9E91-63C47C973584}" srcOrd="1" destOrd="0" presId="urn:microsoft.com/office/officeart/2005/8/layout/cycle5"/>
    <dgm:cxn modelId="{EE23283B-CA02-44DC-8E08-0D095D95664B}" type="presParOf" srcId="{959457BA-81B9-4F03-B085-2B2F32129133}" destId="{07437276-F329-4F51-BE3B-44E9FEA2415F}" srcOrd="2" destOrd="0" presId="urn:microsoft.com/office/officeart/2005/8/layout/cycle5"/>
    <dgm:cxn modelId="{18403F1B-4C76-4947-9ECE-8C50E08CF2B0}" type="presParOf" srcId="{959457BA-81B9-4F03-B085-2B2F32129133}" destId="{DBDD5C25-4D55-46EE-AE41-4C50A04724DD}" srcOrd="3" destOrd="0" presId="urn:microsoft.com/office/officeart/2005/8/layout/cycle5"/>
    <dgm:cxn modelId="{B1583448-84DB-4A1B-AE99-A01B648E7425}" type="presParOf" srcId="{959457BA-81B9-4F03-B085-2B2F32129133}" destId="{3E2F37AF-1BFD-4F60-B4F7-10A00C85A2FF}" srcOrd="4" destOrd="0" presId="urn:microsoft.com/office/officeart/2005/8/layout/cycle5"/>
    <dgm:cxn modelId="{DDBF55BF-AEF4-408D-B4B8-8C88AFACD2C0}" type="presParOf" srcId="{959457BA-81B9-4F03-B085-2B2F32129133}" destId="{1D612707-FA81-41B2-9869-F3D90C899608}" srcOrd="5" destOrd="0" presId="urn:microsoft.com/office/officeart/2005/8/layout/cycle5"/>
    <dgm:cxn modelId="{BAD603D0-76A6-4AA0-B7E4-3F2891028998}" type="presParOf" srcId="{959457BA-81B9-4F03-B085-2B2F32129133}" destId="{EC257526-62A1-4850-B247-83D3B9FA40E9}" srcOrd="6" destOrd="0" presId="urn:microsoft.com/office/officeart/2005/8/layout/cycle5"/>
    <dgm:cxn modelId="{E80FC200-E625-40AD-A144-63C7C1F22B8C}" type="presParOf" srcId="{959457BA-81B9-4F03-B085-2B2F32129133}" destId="{1ED7526F-52AA-4F09-B79A-8C980ECE7829}" srcOrd="7" destOrd="0" presId="urn:microsoft.com/office/officeart/2005/8/layout/cycle5"/>
    <dgm:cxn modelId="{8BF6E881-7AF5-450B-B4EF-D30F1CFA1EFF}" type="presParOf" srcId="{959457BA-81B9-4F03-B085-2B2F32129133}" destId="{F6020B8C-87B8-4444-965F-6340D9022203}" srcOrd="8" destOrd="0" presId="urn:microsoft.com/office/officeart/2005/8/layout/cycle5"/>
    <dgm:cxn modelId="{1C054ED4-6F3C-4C7D-98C7-95AF0A5FBD63}" type="presParOf" srcId="{959457BA-81B9-4F03-B085-2B2F32129133}" destId="{0AA4B26B-7A56-49EA-8F2C-8056DC765033}" srcOrd="9" destOrd="0" presId="urn:microsoft.com/office/officeart/2005/8/layout/cycle5"/>
    <dgm:cxn modelId="{CDFA3494-48C8-4529-8725-FA5E02354550}" type="presParOf" srcId="{959457BA-81B9-4F03-B085-2B2F32129133}" destId="{A5EE051D-8AE4-460C-88DA-CA9DF7FE18EA}" srcOrd="10" destOrd="0" presId="urn:microsoft.com/office/officeart/2005/8/layout/cycle5"/>
    <dgm:cxn modelId="{71E98F7F-EBBB-4E62-ACA8-55ACE9FA7327}" type="presParOf" srcId="{959457BA-81B9-4F03-B085-2B2F32129133}" destId="{A9846673-7675-4EEE-A5F3-32EA52AB3128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90B2E1-D3AE-433B-8D52-B4A013DB0E7B}">
      <dsp:nvSpPr>
        <dsp:cNvPr id="0" name=""/>
        <dsp:cNvSpPr/>
      </dsp:nvSpPr>
      <dsp:spPr>
        <a:xfrm>
          <a:off x="1202738" y="148986"/>
          <a:ext cx="1848061" cy="906165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small" baseline="0" dirty="0" smtClean="0">
              <a:solidFill>
                <a:schemeClr val="tx1"/>
              </a:solidFill>
              <a:latin typeface="Lucida Handwriting" panose="03010101010101010101" pitchFamily="66" charset="0"/>
            </a:rPr>
            <a:t>Чтение</a:t>
          </a:r>
          <a:endParaRPr lang="de-DE" sz="2000" b="1" kern="1200" cap="small" baseline="0" dirty="0">
            <a:solidFill>
              <a:schemeClr val="tx1"/>
            </a:solidFill>
            <a:latin typeface="Lucida Handwriting" panose="03010101010101010101" pitchFamily="66" charset="0"/>
          </a:endParaRPr>
        </a:p>
      </dsp:txBody>
      <dsp:txXfrm>
        <a:off x="1246973" y="193221"/>
        <a:ext cx="1759591" cy="817695"/>
      </dsp:txXfrm>
    </dsp:sp>
    <dsp:sp modelId="{07437276-F329-4F51-BE3B-44E9FEA2415F}">
      <dsp:nvSpPr>
        <dsp:cNvPr id="0" name=""/>
        <dsp:cNvSpPr/>
      </dsp:nvSpPr>
      <dsp:spPr>
        <a:xfrm>
          <a:off x="627976" y="602069"/>
          <a:ext cx="2997585" cy="2997585"/>
        </a:xfrm>
        <a:custGeom>
          <a:avLst/>
          <a:gdLst/>
          <a:ahLst/>
          <a:cxnLst/>
          <a:rect l="0" t="0" r="0" b="0"/>
          <a:pathLst>
            <a:path>
              <a:moveTo>
                <a:pt x="2555417" y="435814"/>
              </a:moveTo>
              <a:arcTo wR="1498792" hR="1498792" stAng="18889696" swAng="1248598"/>
            </a:path>
          </a:pathLst>
        </a:custGeom>
        <a:noFill/>
        <a:ln w="25400" cap="flat" cmpd="sng" algn="ctr">
          <a:solidFill>
            <a:schemeClr val="tx1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DD5C25-4D55-46EE-AE41-4C50A04724DD}">
      <dsp:nvSpPr>
        <dsp:cNvPr id="0" name=""/>
        <dsp:cNvSpPr/>
      </dsp:nvSpPr>
      <dsp:spPr>
        <a:xfrm>
          <a:off x="2572562" y="1647779"/>
          <a:ext cx="2105997" cy="906165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small" baseline="0" dirty="0" smtClean="0">
              <a:solidFill>
                <a:schemeClr val="tx1"/>
              </a:solidFill>
              <a:latin typeface="Lucida Handwriting" panose="03010101010101010101" pitchFamily="66" charset="0"/>
            </a:rPr>
            <a:t>Познание</a:t>
          </a:r>
          <a:endParaRPr lang="de-DE" sz="2000" b="1" kern="1200" cap="small" baseline="0" dirty="0">
            <a:solidFill>
              <a:schemeClr val="tx1"/>
            </a:solidFill>
            <a:latin typeface="Lucida Handwriting" panose="03010101010101010101" pitchFamily="66" charset="0"/>
          </a:endParaRPr>
        </a:p>
      </dsp:txBody>
      <dsp:txXfrm>
        <a:off x="2616797" y="1692014"/>
        <a:ext cx="2017527" cy="817695"/>
      </dsp:txXfrm>
    </dsp:sp>
    <dsp:sp modelId="{1D612707-FA81-41B2-9869-F3D90C899608}">
      <dsp:nvSpPr>
        <dsp:cNvPr id="0" name=""/>
        <dsp:cNvSpPr/>
      </dsp:nvSpPr>
      <dsp:spPr>
        <a:xfrm>
          <a:off x="588952" y="751412"/>
          <a:ext cx="2997585" cy="2997585"/>
        </a:xfrm>
        <a:custGeom>
          <a:avLst/>
          <a:gdLst/>
          <a:ahLst/>
          <a:cxnLst/>
          <a:rect l="0" t="0" r="0" b="0"/>
          <a:pathLst>
            <a:path>
              <a:moveTo>
                <a:pt x="2923122" y="1965336"/>
              </a:moveTo>
              <a:arcTo wR="1498792" hR="1498792" stAng="1088183" swAng="1186358"/>
            </a:path>
          </a:pathLst>
        </a:custGeom>
        <a:noFill/>
        <a:ln w="25400" cap="flat" cmpd="sng" algn="ctr">
          <a:solidFill>
            <a:schemeClr val="tx1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257526-62A1-4850-B247-83D3B9FA40E9}">
      <dsp:nvSpPr>
        <dsp:cNvPr id="0" name=""/>
        <dsp:cNvSpPr/>
      </dsp:nvSpPr>
      <dsp:spPr>
        <a:xfrm>
          <a:off x="1017010" y="3253555"/>
          <a:ext cx="2142439" cy="855646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small" baseline="0" dirty="0" smtClean="0">
              <a:solidFill>
                <a:schemeClr val="tx1"/>
              </a:solidFill>
              <a:latin typeface="Lucida Handwriting" panose="03010101010101010101" pitchFamily="66" charset="0"/>
            </a:rPr>
            <a:t>Претворение</a:t>
          </a:r>
          <a:endParaRPr lang="de-DE" sz="1900" b="1" kern="1200" cap="small" baseline="0" dirty="0">
            <a:solidFill>
              <a:schemeClr val="tx1"/>
            </a:solidFill>
            <a:latin typeface="Lucida Handwriting" panose="03010101010101010101" pitchFamily="66" charset="0"/>
          </a:endParaRPr>
        </a:p>
      </dsp:txBody>
      <dsp:txXfrm>
        <a:off x="1058779" y="3295324"/>
        <a:ext cx="2058901" cy="772108"/>
      </dsp:txXfrm>
    </dsp:sp>
    <dsp:sp modelId="{F6020B8C-87B8-4444-965F-6340D9022203}">
      <dsp:nvSpPr>
        <dsp:cNvPr id="0" name=""/>
        <dsp:cNvSpPr/>
      </dsp:nvSpPr>
      <dsp:spPr>
        <a:xfrm>
          <a:off x="658576" y="750568"/>
          <a:ext cx="2997585" cy="2997585"/>
        </a:xfrm>
        <a:custGeom>
          <a:avLst/>
          <a:gdLst/>
          <a:ahLst/>
          <a:cxnLst/>
          <a:rect l="0" t="0" r="0" b="0"/>
          <a:pathLst>
            <a:path>
              <a:moveTo>
                <a:pt x="278543" y="2369064"/>
              </a:moveTo>
              <a:arcTo wR="1498792" hR="1498792" stAng="8670231" swAng="1210856"/>
            </a:path>
          </a:pathLst>
        </a:custGeom>
        <a:noFill/>
        <a:ln w="25400" cap="flat" cmpd="sng" algn="ctr">
          <a:solidFill>
            <a:schemeClr val="tx1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A4B26B-7A56-49EA-8F2C-8056DC765033}">
      <dsp:nvSpPr>
        <dsp:cNvPr id="0" name=""/>
        <dsp:cNvSpPr/>
      </dsp:nvSpPr>
      <dsp:spPr>
        <a:xfrm>
          <a:off x="-286072" y="1724513"/>
          <a:ext cx="1828097" cy="752697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small" baseline="0" dirty="0" smtClean="0">
              <a:solidFill>
                <a:schemeClr val="tx1"/>
              </a:solidFill>
              <a:latin typeface="Lucida Handwriting" panose="03010101010101010101" pitchFamily="66" charset="0"/>
            </a:rPr>
            <a:t>Вопросы</a:t>
          </a:r>
          <a:endParaRPr lang="de-DE" sz="2400" b="1" kern="1200" cap="small" baseline="0" dirty="0">
            <a:solidFill>
              <a:schemeClr val="tx1"/>
            </a:solidFill>
            <a:latin typeface="Lucida Handwriting" panose="03010101010101010101" pitchFamily="66" charset="0"/>
          </a:endParaRPr>
        </a:p>
      </dsp:txBody>
      <dsp:txXfrm>
        <a:off x="-249328" y="1761257"/>
        <a:ext cx="1754609" cy="679209"/>
      </dsp:txXfrm>
    </dsp:sp>
    <dsp:sp modelId="{A9846673-7675-4EEE-A5F3-32EA52AB3128}">
      <dsp:nvSpPr>
        <dsp:cNvPr id="0" name=""/>
        <dsp:cNvSpPr/>
      </dsp:nvSpPr>
      <dsp:spPr>
        <a:xfrm>
          <a:off x="627976" y="602069"/>
          <a:ext cx="2997585" cy="2997585"/>
        </a:xfrm>
        <a:custGeom>
          <a:avLst/>
          <a:gdLst/>
          <a:ahLst/>
          <a:cxnLst/>
          <a:rect l="0" t="0" r="0" b="0"/>
          <a:pathLst>
            <a:path>
              <a:moveTo>
                <a:pt x="108057" y="940012"/>
              </a:moveTo>
              <a:arcTo wR="1498792" hR="1498792" stAng="12113380" swAng="1362069"/>
            </a:path>
          </a:pathLst>
        </a:custGeom>
        <a:noFill/>
        <a:ln w="25400" cap="flat" cmpd="sng" algn="ctr">
          <a:solidFill>
            <a:schemeClr val="tx1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A0695-E078-4FC1-8322-4F8D83481984}" type="datetimeFigureOut">
              <a:rPr lang="de-DE" smtClean="0"/>
              <a:t>14.08.2017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AF3CB-D042-4125-82C5-27031EBD9D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696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AFCEF9-493D-4595-8BD8-1F660EB01FA5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254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11DE95-90CD-4C1B-B097-CC4D1BE3BEBC}" type="slidenum">
              <a:rPr lang="de-DE" altLang="de-DE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27</a:t>
            </a:fld>
            <a:endParaRPr lang="de-DE" altLang="de-DE" smtClean="0">
              <a:solidFill>
                <a:prstClr val="black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300262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BE0D8E-65C7-4092-A11E-4B848260C49C}" type="slidenum">
              <a:rPr lang="de-DE" altLang="de-DE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28</a:t>
            </a:fld>
            <a:endParaRPr lang="de-DE" altLang="de-DE" smtClean="0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66567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971E323-5793-4150-B271-7C5F8E233841}" type="slidenum">
              <a:rPr lang="de-DE" altLang="de-DE" smtClean="0"/>
              <a:pPr eaLnBrk="1" hangingPunct="1">
                <a:spcBef>
                  <a:spcPct val="0"/>
                </a:spcBef>
              </a:pPr>
              <a:t>31</a:t>
            </a:fld>
            <a:endParaRPr lang="de-DE" altLang="de-DE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764408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971E323-5793-4150-B271-7C5F8E233841}" type="slidenum">
              <a:rPr lang="de-DE" altLang="de-DE" smtClean="0"/>
              <a:pPr eaLnBrk="1" hangingPunct="1">
                <a:spcBef>
                  <a:spcPct val="0"/>
                </a:spcBef>
              </a:pPr>
              <a:t>32</a:t>
            </a:fld>
            <a:endParaRPr lang="de-DE" altLang="de-DE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248738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7FC508-729E-49CA-BE94-6A4810E58C41}" type="slidenum">
              <a:rPr lang="de-DE" altLang="de-DE" smtClean="0"/>
              <a:pPr eaLnBrk="1" hangingPunct="1">
                <a:spcBef>
                  <a:spcPct val="0"/>
                </a:spcBef>
              </a:pPr>
              <a:t>33</a:t>
            </a:fld>
            <a:endParaRPr lang="de-DE" altLang="de-DE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114898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786A38-816F-4F38-9490-5A7C6F0B6636}" type="slidenum">
              <a:rPr lang="de-DE" altLang="de-DE" smtClean="0"/>
              <a:pPr>
                <a:spcBef>
                  <a:spcPct val="0"/>
                </a:spcBef>
              </a:pPr>
              <a:t>34</a:t>
            </a:fld>
            <a:endParaRPr lang="de-DE" altLang="de-DE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108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7FC508-729E-49CA-BE94-6A4810E58C41}" type="slidenum">
              <a:rPr lang="de-DE" altLang="de-DE" smtClean="0"/>
              <a:pPr eaLnBrk="1" hangingPunct="1">
                <a:spcBef>
                  <a:spcPct val="0"/>
                </a:spcBef>
              </a:pPr>
              <a:t>35</a:t>
            </a:fld>
            <a:endParaRPr lang="de-DE" altLang="de-DE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459076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971E323-5793-4150-B271-7C5F8E233841}" type="slidenum">
              <a:rPr lang="de-DE" altLang="de-DE" smtClean="0"/>
              <a:pPr eaLnBrk="1" hangingPunct="1">
                <a:spcBef>
                  <a:spcPct val="0"/>
                </a:spcBef>
              </a:pPr>
              <a:t>38</a:t>
            </a:fld>
            <a:endParaRPr lang="de-DE" altLang="de-DE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1024397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6A5D51-D9BA-46CB-BA72-FE838742F20E}" type="slidenum">
              <a:rPr lang="de-DE" smtClean="0"/>
              <a:pPr eaLnBrk="1" hangingPunct="1"/>
              <a:t>41</a:t>
            </a:fld>
            <a:endParaRPr lang="de-DE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7306039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786391-73E6-44DC-907A-FD817EF6D040}" type="slidenum">
              <a:rPr lang="de-DE" altLang="de-DE" smtClean="0"/>
              <a:pPr>
                <a:spcBef>
                  <a:spcPct val="0"/>
                </a:spcBef>
              </a:pPr>
              <a:t>42</a:t>
            </a:fld>
            <a:endParaRPr lang="de-DE" altLang="de-DE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56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F30EF84-FC65-498A-8143-6A2B6DE79506}" type="slidenum">
              <a:rPr lang="de-DE" altLang="de-DE" smtClean="0"/>
              <a:pPr eaLnBrk="1" hangingPunct="1">
                <a:spcBef>
                  <a:spcPct val="0"/>
                </a:spcBef>
              </a:pPr>
              <a:t>16</a:t>
            </a:fld>
            <a:endParaRPr lang="de-DE" altLang="de-DE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326922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312DC2-9E4A-4196-BE30-F8FF2E7DA939}" type="slidenum">
              <a:rPr lang="de-DE" altLang="de-DE" smtClean="0"/>
              <a:pPr>
                <a:spcBef>
                  <a:spcPct val="0"/>
                </a:spcBef>
              </a:pPr>
              <a:t>52</a:t>
            </a:fld>
            <a:endParaRPr lang="de-DE" altLang="de-DE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5101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486BF-EFDC-4182-AF66-38285BD79756}" type="slidenum">
              <a:rPr lang="de-DE" altLang="de-DE" smtClean="0"/>
              <a:pPr eaLnBrk="1" hangingPunct="1">
                <a:spcBef>
                  <a:spcPct val="0"/>
                </a:spcBef>
              </a:pPr>
              <a:t>54</a:t>
            </a:fld>
            <a:endParaRPr lang="de-DE" altLang="de-DE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8904493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27BB6A-2331-42AD-9C0A-1AFCF3979446}" type="slidenum">
              <a:rPr lang="de-DE" altLang="de-DE" smtClean="0"/>
              <a:pPr eaLnBrk="1" hangingPunct="1">
                <a:spcBef>
                  <a:spcPct val="0"/>
                </a:spcBef>
              </a:pPr>
              <a:t>56</a:t>
            </a:fld>
            <a:endParaRPr lang="de-DE" altLang="de-DE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762399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71D7953-6AB7-4855-8FD3-F4D9BB639E6B}" type="slidenum">
              <a:rPr lang="de-DE" altLang="de-DE" smtClean="0"/>
              <a:pPr eaLnBrk="1" hangingPunct="1">
                <a:spcBef>
                  <a:spcPct val="0"/>
                </a:spcBef>
              </a:pPr>
              <a:t>57</a:t>
            </a:fld>
            <a:endParaRPr lang="de-DE" altLang="de-DE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8755004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483FD2-0709-471A-A8B9-3FB68589DE97}" type="slidenum">
              <a:rPr lang="de-DE" altLang="de-DE" smtClean="0"/>
              <a:pPr eaLnBrk="1" hangingPunct="1">
                <a:spcBef>
                  <a:spcPct val="0"/>
                </a:spcBef>
              </a:pPr>
              <a:t>58</a:t>
            </a:fld>
            <a:endParaRPr lang="de-DE" altLang="de-DE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801666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D7833C-32D8-48C9-A36A-0F36CF93E5A8}" type="slidenum">
              <a:rPr lang="de-DE" altLang="de-DE" smtClean="0"/>
              <a:pPr eaLnBrk="1" hangingPunct="1">
                <a:spcBef>
                  <a:spcPct val="0"/>
                </a:spcBef>
              </a:pPr>
              <a:t>59</a:t>
            </a:fld>
            <a:endParaRPr lang="de-DE" altLang="de-DE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980435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0BB57C-65DD-4967-871B-5F5806D7E429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91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B1E3D0-69AE-4B0D-900F-9787569F7D72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altLang="de-DE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446632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728711-D398-49E0-9041-ECD0E21A4FF1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288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AE99213-ECBE-44EF-AE8B-7A349328BF11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784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6A5D51-D9BA-46CB-BA72-FE838742F20E}" type="slidenum">
              <a:rPr lang="de-DE" smtClean="0"/>
              <a:pPr eaLnBrk="1" hangingPunct="1"/>
              <a:t>24</a:t>
            </a:fld>
            <a:endParaRPr lang="de-DE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984990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D46FCA-8A92-4457-9746-22EB2D601373}" type="slidenum">
              <a:rPr lang="de-DE" altLang="de-DE" smtClean="0"/>
              <a:pPr>
                <a:spcBef>
                  <a:spcPct val="0"/>
                </a:spcBef>
              </a:pPr>
              <a:t>25</a:t>
            </a:fld>
            <a:endParaRPr lang="de-DE" altLang="de-DE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302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11DE95-90CD-4C1B-B097-CC4D1BE3BEBC}" type="slidenum">
              <a:rPr lang="de-DE" altLang="de-DE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26</a:t>
            </a:fld>
            <a:endParaRPr lang="de-DE" altLang="de-DE" smtClean="0">
              <a:solidFill>
                <a:prstClr val="black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509054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6E3BC97-E6AA-4C00-91F7-2B0DCB34015E}" type="slidenum">
              <a:rPr 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753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EBC2130-613C-4EBA-8FF1-DDA6ECEBF843}" type="slidenum">
              <a:rPr 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834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CAC9F9E-E82F-4319-B1F1-0CE399755A97}" type="slidenum">
              <a:rPr 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747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424E3D3-89E8-4E33-B145-15DE7FFC6C0B}" type="slidenum">
              <a:rPr 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39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43BDA03-A22C-4C81-94A3-0923098CC447}" type="slidenum">
              <a:rPr 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20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B21433F-3270-4860-89FC-BCDA7278B2AC}" type="slidenum">
              <a:rPr 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07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BF8888C-E6E5-48E8-90D9-D4363E11ECF6}" type="slidenum">
              <a:rPr 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429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99D7CF1-CD06-4E44-B992-72A52A102A68}" type="slidenum">
              <a:rPr 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38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84F6C99-E481-4293-843F-A6C79F2B034B}" type="slidenum">
              <a:rPr 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66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DA90E08-C771-4E23-BB29-E191DAEBAFCC}" type="slidenum">
              <a:rPr 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271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C391457-54DD-4B14-BA42-27F408A44A10}" type="slidenum">
              <a:rPr 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683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Reformation Ergebnisse fuer uns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89AD0D7-8E00-47FF-BDDA-4F3F550EF3DE}" type="slidenum">
              <a:rPr lang="de-DE" alt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6828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Reformation Ergebnisse fuer uns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B250BE5-3B06-439F-A163-658965C69F75}" type="slidenum">
              <a:rPr lang="de-DE" alt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030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Reformation Ergebnisse fuer uns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01D376F-B785-4A53-B84E-F33647C18C61}" type="slidenum">
              <a:rPr lang="de-DE" alt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617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Reformation Ergebnisse fuer uns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8E0BFB3-1860-4BFE-9F36-BBAB3D500E99}" type="slidenum">
              <a:rPr lang="de-DE" alt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059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Reformation Ergebnisse fuer uns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F1CF1C6-0E56-4FDD-B7FA-D09FD3D18244}" type="slidenum">
              <a:rPr lang="de-DE" alt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123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Reformation Ergebnisse fuer uns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57C9592-F7F9-455A-9BA1-5408BB8ED5D7}" type="slidenum">
              <a:rPr lang="de-DE" alt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8286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Reformation Ergebnisse fuer uns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270894B-38CC-449B-90D8-5808AD0ED6EA}" type="slidenum">
              <a:rPr lang="de-DE" alt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489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Reformation Ergebnisse fuer uns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8A26E23-ECC4-4015-A3D7-2C7F63C7F686}" type="slidenum">
              <a:rPr lang="de-DE" alt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766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Reformation Ergebnisse fuer uns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852CE86-7020-4F96-9E6F-BDF2E8D9BDB2}" type="slidenum">
              <a:rPr lang="de-DE" alt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50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Reformation Ergebnisse fuer uns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E5B1769-C532-4DD5-9D4E-F690164CE93D}" type="slidenum">
              <a:rPr lang="de-DE" alt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157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Reformation Ergebnisse fuer uns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1C55C1D-3FEB-41ED-9849-CA299181D903}" type="slidenum">
              <a:rPr lang="de-DE" alt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176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Reformation Ergebnisse fuer uns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89AD0D7-8E00-47FF-BDDA-4F3F550EF3DE}" type="slidenum">
              <a:rPr lang="de-DE" alt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281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Reformation Ergebnisse fuer uns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B250BE5-3B06-439F-A163-658965C69F75}" type="slidenum">
              <a:rPr lang="de-DE" alt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866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Reformation Ergebnisse fuer uns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01D376F-B785-4A53-B84E-F33647C18C61}" type="slidenum">
              <a:rPr lang="de-DE" alt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318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Reformation Ergebnisse fuer uns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8E0BFB3-1860-4BFE-9F36-BBAB3D500E99}" type="slidenum">
              <a:rPr lang="de-DE" alt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6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Reformation Ergebnisse fuer uns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F1CF1C6-0E56-4FDD-B7FA-D09FD3D18244}" type="slidenum">
              <a:rPr lang="de-DE" alt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873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Reformation Ergebnisse fuer uns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57C9592-F7F9-455A-9BA1-5408BB8ED5D7}" type="slidenum">
              <a:rPr lang="de-DE" alt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21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Reformation Ergebnisse fuer uns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270894B-38CC-449B-90D8-5808AD0ED6EA}" type="slidenum">
              <a:rPr lang="de-DE" alt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638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Reformation Ergebnisse fuer uns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8A26E23-ECC4-4015-A3D7-2C7F63C7F686}" type="slidenum">
              <a:rPr lang="de-DE" alt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7968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Reformation Ergebnisse fuer uns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852CE86-7020-4F96-9E6F-BDF2E8D9BDB2}" type="slidenum">
              <a:rPr lang="de-DE" alt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1740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Reformation Ergebnisse fuer uns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E5B1769-C532-4DD5-9D4E-F690164CE93D}" type="slidenum">
              <a:rPr lang="de-DE" alt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0553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Reformation Ergebnisse fuer uns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1C55C1D-3FEB-41ED-9849-CA299181D903}" type="slidenum">
              <a:rPr lang="de-DE" alt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14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8/14/2017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56A76F4-E1D5-449E-8934-515377F3AC82}" type="slidenum">
              <a:rPr 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6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Reformation Ergebnisse fuer uns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C2381FE-E21E-44D2-B93E-52D140A7F1BD}" type="slidenum">
              <a:rPr lang="de-DE" alt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3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Reformation Ergebnisse fuer uns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C2381FE-E21E-44D2-B93E-52D140A7F1BD}" type="slidenum">
              <a:rPr lang="de-DE" altLang="de-DE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49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izaakpp@yandex.ru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/>
              <a:t>Европейская Реформация </a:t>
            </a:r>
            <a:br>
              <a:rPr lang="ru-RU" sz="4800" b="1" dirty="0" smtClean="0"/>
            </a:br>
            <a:r>
              <a:rPr lang="ru-RU" sz="4800" b="1" dirty="0" smtClean="0"/>
              <a:t>и </a:t>
            </a:r>
            <a:br>
              <a:rPr lang="ru-RU" sz="4800" b="1" dirty="0" smtClean="0"/>
            </a:br>
            <a:r>
              <a:rPr lang="ru-RU" sz="4800" b="1" dirty="0" smtClean="0"/>
              <a:t>духовное </a:t>
            </a:r>
            <a:r>
              <a:rPr lang="ru-RU" sz="4800" b="1" dirty="0"/>
              <a:t>пробуждение </a:t>
            </a: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/>
              <a:t>в Российской империи</a:t>
            </a:r>
            <a:endParaRPr lang="de-DE" sz="4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17780" y="3520693"/>
            <a:ext cx="8637072" cy="2144977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 </a:t>
            </a:r>
            <a:r>
              <a:rPr lang="ru-RU" sz="2400" dirty="0" smtClean="0"/>
              <a:t>Попытка обобщения с конкретными примерами</a:t>
            </a:r>
          </a:p>
          <a:p>
            <a:pPr algn="ctr"/>
            <a:r>
              <a:rPr lang="ru-RU" cap="none" dirty="0" smtClean="0"/>
              <a:t>(Поучительнее история конкретных местных общин и жизненный путь отдельных христиан. Меньше идеализации, более ясны опасности и конкретное действие благодати Божией.)</a:t>
            </a:r>
            <a:endParaRPr lang="de-DE" cap="none" dirty="0" smtClean="0"/>
          </a:p>
          <a:p>
            <a:pPr algn="ctr"/>
            <a:r>
              <a:rPr lang="de-DE" cap="none" dirty="0" smtClean="0"/>
              <a:t>Viktor Fast, August 2017 </a:t>
            </a:r>
            <a:endParaRPr lang="de-DE" cap="none" dirty="0"/>
          </a:p>
        </p:txBody>
      </p:sp>
    </p:spTree>
    <p:extLst>
      <p:ext uri="{BB962C8B-B14F-4D97-AF65-F5344CB8AC3E}">
        <p14:creationId xmlns:p14="http://schemas.microsoft.com/office/powerpoint/2010/main" val="289401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0372" y="892884"/>
            <a:ext cx="9603275" cy="57810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Важные для пробуждения моменты </a:t>
            </a:r>
            <a:r>
              <a:rPr lang="ru-RU" b="1" dirty="0" smtClean="0"/>
              <a:t>Реформации</a:t>
            </a:r>
            <a:endParaRPr lang="de-DE" cap="non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23692" y="1987826"/>
            <a:ext cx="10607040" cy="423179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ru-RU" sz="2400" cap="all" dirty="0"/>
              <a:t>Реформация и ее основы</a:t>
            </a:r>
            <a:endParaRPr lang="ru-RU" sz="2400" cap="all" dirty="0" smtClean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ru-RU" sz="2400" dirty="0" smtClean="0"/>
              <a:t>Господь </a:t>
            </a:r>
            <a:r>
              <a:rPr lang="ru-RU" sz="2400" b="1" dirty="0" smtClean="0"/>
              <a:t>Иисус Христос</a:t>
            </a:r>
            <a:r>
              <a:rPr lang="ru-RU" sz="2400" dirty="0" smtClean="0"/>
              <a:t>, Его дело спасения и возвещенное Им Евангелие.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ru-RU" sz="2400" dirty="0" smtClean="0"/>
              <a:t>Новое открытие и прочтение </a:t>
            </a:r>
            <a:r>
              <a:rPr lang="ru-RU" sz="2400" b="1" dirty="0" smtClean="0"/>
              <a:t>Евангелия</a:t>
            </a:r>
            <a:r>
              <a:rPr lang="ru-RU" sz="2400" dirty="0" smtClean="0"/>
              <a:t>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ru-RU" sz="2400" dirty="0" smtClean="0"/>
              <a:t>Восстановление </a:t>
            </a:r>
            <a:r>
              <a:rPr lang="ru-RU" sz="2400" b="1" dirty="0" smtClean="0"/>
              <a:t>первоначального</a:t>
            </a:r>
            <a:r>
              <a:rPr lang="ru-RU" sz="2400" dirty="0" smtClean="0"/>
              <a:t> образа </a:t>
            </a:r>
            <a:r>
              <a:rPr lang="ru-RU" sz="2400" dirty="0" smtClean="0"/>
              <a:t>христианства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ru-RU" sz="2400" dirty="0" smtClean="0"/>
              <a:t>Общественно-политический контекст </a:t>
            </a:r>
            <a:r>
              <a:rPr lang="ru-RU" sz="2400" b="1" dirty="0" smtClean="0"/>
              <a:t>исказил</a:t>
            </a:r>
            <a:r>
              <a:rPr lang="ru-RU" sz="2400" dirty="0" smtClean="0"/>
              <a:t> пробуждающие элементы Реформации</a:t>
            </a:r>
            <a:endParaRPr lang="de-DE" sz="2400" dirty="0" smtClean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ru-RU" sz="2400" dirty="0" smtClean="0"/>
              <a:t>Реформация и </a:t>
            </a:r>
            <a:r>
              <a:rPr lang="ru-RU" sz="2400" dirty="0" smtClean="0"/>
              <a:t>духовное </a:t>
            </a:r>
            <a:r>
              <a:rPr lang="ru-RU" sz="2400" dirty="0"/>
              <a:t>пробуждение в Российской </a:t>
            </a:r>
            <a:r>
              <a:rPr lang="ru-RU" sz="2400" dirty="0" smtClean="0"/>
              <a:t>империи – это </a:t>
            </a:r>
            <a:r>
              <a:rPr lang="ru-RU" sz="2400" b="1" dirty="0" smtClean="0"/>
              <a:t>два разных исторических процесса </a:t>
            </a:r>
            <a:r>
              <a:rPr lang="ru-RU" sz="2400" dirty="0" smtClean="0"/>
              <a:t>(</a:t>
            </a:r>
            <a:r>
              <a:rPr lang="ru-RU" sz="2400" dirty="0" smtClean="0"/>
              <a:t>время, место, народы), но есть интересные взаимосвязи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84012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altLang="de-DE" sz="3200" b="1" dirty="0" smtClean="0"/>
              <a:t>1.</a:t>
            </a:r>
            <a:r>
              <a:rPr lang="ru-RU" altLang="de-DE" sz="4400" b="1" dirty="0" smtClean="0"/>
              <a:t> </a:t>
            </a:r>
            <a:endParaRPr lang="ru-RU" altLang="de-DE" sz="4400" b="1" dirty="0"/>
          </a:p>
          <a:p>
            <a:pPr marL="0" indent="0" algn="ctr">
              <a:buNone/>
            </a:pPr>
            <a:r>
              <a:rPr lang="ru-RU" altLang="de-DE" sz="3600" dirty="0"/>
              <a:t>Почему нужна была Реформация</a:t>
            </a:r>
            <a:r>
              <a:rPr lang="de-DE" altLang="de-DE" sz="3600" dirty="0"/>
              <a:t>?</a:t>
            </a:r>
            <a:endParaRPr lang="ru-RU" sz="3600" b="1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Важные для пробуждения моменты Реформации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834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826021" cy="4014007"/>
          </a:xfrm>
        </p:spPr>
        <p:txBody>
          <a:bodyPr>
            <a:normAutofit fontScale="77500" lnSpcReduction="20000"/>
          </a:bodyPr>
          <a:lstStyle/>
          <a:p>
            <a:pPr marL="360000" indent="-360000">
              <a:defRPr/>
            </a:pPr>
            <a:r>
              <a:rPr lang="ru-RU" altLang="de-DE" sz="3600" b="1" dirty="0"/>
              <a:t>Священное Писание </a:t>
            </a:r>
            <a:r>
              <a:rPr lang="ru-RU" altLang="de-DE" sz="3600" dirty="0"/>
              <a:t>было затеряно и забыто (подобно как во времена Иосии)</a:t>
            </a:r>
          </a:p>
          <a:p>
            <a:pPr marL="360000" indent="-360000">
              <a:defRPr/>
            </a:pPr>
            <a:r>
              <a:rPr lang="ru-RU" altLang="de-DE" sz="3600" b="1" dirty="0" smtClean="0"/>
              <a:t>Спасение</a:t>
            </a:r>
            <a:r>
              <a:rPr lang="ru-RU" altLang="de-DE" sz="3600" dirty="0" smtClean="0"/>
              <a:t> связывалось с </a:t>
            </a:r>
            <a:r>
              <a:rPr lang="ru-RU" altLang="de-DE" sz="3600" dirty="0"/>
              <a:t>католической церковью, </a:t>
            </a:r>
            <a:r>
              <a:rPr lang="ru-RU" altLang="de-DE" sz="3600" dirty="0" smtClean="0"/>
              <a:t>ее таинствами и ритуалами</a:t>
            </a:r>
          </a:p>
          <a:p>
            <a:r>
              <a:rPr lang="de-DE" altLang="de-DE" sz="3600" b="1" dirty="0"/>
              <a:t>‚</a:t>
            </a:r>
            <a:r>
              <a:rPr lang="ru-RU" altLang="de-DE" sz="3600" b="1" dirty="0"/>
              <a:t>Община святых</a:t>
            </a:r>
            <a:r>
              <a:rPr lang="de-DE" altLang="de-DE" sz="3600" b="1" dirty="0"/>
              <a:t>‘ </a:t>
            </a:r>
            <a:r>
              <a:rPr lang="ru-RU" altLang="de-DE" sz="3600" dirty="0"/>
              <a:t>стала массовым обществом, которое включало все население</a:t>
            </a:r>
            <a:r>
              <a:rPr lang="de-DE" altLang="de-DE" sz="3600" dirty="0"/>
              <a:t> (</a:t>
            </a:r>
            <a:r>
              <a:rPr lang="ru-RU" altLang="de-DE" sz="3600" dirty="0"/>
              <a:t>народная церковь </a:t>
            </a:r>
            <a:r>
              <a:rPr lang="de-DE" altLang="de-DE" sz="3600" dirty="0"/>
              <a:t>Volkskirche). </a:t>
            </a:r>
          </a:p>
          <a:p>
            <a:r>
              <a:rPr lang="ru-RU" altLang="de-DE" sz="3600" b="1" dirty="0"/>
              <a:t>Священство</a:t>
            </a:r>
            <a:r>
              <a:rPr lang="ru-RU" altLang="de-DE" sz="3600" dirty="0"/>
              <a:t> заросло иерархией, </a:t>
            </a:r>
            <a:r>
              <a:rPr lang="ru-RU" altLang="de-DE" sz="3600" dirty="0" smtClean="0"/>
              <a:t>обрядами, симонией</a:t>
            </a:r>
            <a:r>
              <a:rPr lang="de-DE" altLang="de-DE" sz="3600" dirty="0" smtClean="0"/>
              <a:t>. </a:t>
            </a:r>
            <a:endParaRPr lang="de-DE" altLang="de-DE" sz="3600" dirty="0"/>
          </a:p>
          <a:p>
            <a:pPr marL="360000" indent="-360000">
              <a:defRPr/>
            </a:pPr>
            <a:endParaRPr lang="de-DE" altLang="de-DE" sz="3600" dirty="0"/>
          </a:p>
          <a:p>
            <a:pPr marL="0" indent="0">
              <a:buNone/>
            </a:pPr>
            <a:endParaRPr lang="ru-RU" sz="3600" b="1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de-DE" sz="2800" b="1" dirty="0"/>
              <a:t>1.</a:t>
            </a:r>
            <a:r>
              <a:rPr lang="ru-RU" altLang="de-DE" sz="4000" b="1" dirty="0"/>
              <a:t> </a:t>
            </a:r>
            <a:r>
              <a:rPr lang="ru-RU" altLang="de-DE" dirty="0"/>
              <a:t>Почему нужна была Реформация</a:t>
            </a:r>
            <a:r>
              <a:rPr lang="de-DE" altLang="de-DE" dirty="0"/>
              <a:t>?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9308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>
          <a:xfrm>
            <a:off x="1524000" y="274639"/>
            <a:ext cx="9144000" cy="993775"/>
          </a:xfrm>
          <a:solidFill>
            <a:srgbClr val="00B0F0">
              <a:alpha val="23921"/>
            </a:srgbClr>
          </a:solidFill>
        </p:spPr>
        <p:txBody>
          <a:bodyPr>
            <a:normAutofit/>
          </a:bodyPr>
          <a:lstStyle/>
          <a:p>
            <a:r>
              <a:rPr lang="ru-RU" altLang="de-DE" sz="3600" dirty="0" smtClean="0"/>
              <a:t>Почему нужна была Реформация</a:t>
            </a:r>
            <a:r>
              <a:rPr lang="de-DE" altLang="de-DE" sz="3600" dirty="0" smtClean="0"/>
              <a:t>?</a:t>
            </a:r>
            <a:endParaRPr lang="de-DE" altLang="de-DE" sz="36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6" y="3846514"/>
            <a:ext cx="5364163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nhaltsplatzhalt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287463"/>
            <a:ext cx="6350000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07366" y="1287464"/>
            <a:ext cx="4525035" cy="5381626"/>
          </a:xfrm>
        </p:spPr>
        <p:txBody>
          <a:bodyPr>
            <a:normAutofit/>
          </a:bodyPr>
          <a:lstStyle/>
          <a:p>
            <a:pPr marL="360000" indent="-360000">
              <a:defRPr/>
            </a:pPr>
            <a:r>
              <a:rPr lang="ru-RU" altLang="de-DE" sz="2800" dirty="0" smtClean="0"/>
              <a:t>Священное Писание было затеряно и забыто (подобно как во времена Иосии)</a:t>
            </a:r>
          </a:p>
          <a:p>
            <a:pPr marL="360000" indent="-360000">
              <a:defRPr/>
            </a:pPr>
            <a:endParaRPr lang="de-DE" altLang="de-DE" sz="900" dirty="0"/>
          </a:p>
          <a:p>
            <a:pPr marL="360000" indent="-360000">
              <a:defRPr/>
            </a:pPr>
            <a:r>
              <a:rPr lang="ru-RU" altLang="de-DE" sz="2800" dirty="0" smtClean="0"/>
              <a:t>Спасение связывалось </a:t>
            </a:r>
            <a:r>
              <a:rPr lang="de-DE" altLang="de-DE" sz="2800" dirty="0" smtClean="0"/>
              <a:t/>
            </a:r>
            <a:br>
              <a:rPr lang="de-DE" altLang="de-DE" sz="2800" dirty="0" smtClean="0"/>
            </a:br>
            <a:r>
              <a:rPr lang="ru-RU" altLang="de-DE" sz="2800" dirty="0" smtClean="0"/>
              <a:t>с католической церковью, </a:t>
            </a:r>
            <a:r>
              <a:rPr lang="de-DE" altLang="de-DE" sz="2800" dirty="0" smtClean="0"/>
              <a:t/>
            </a:r>
            <a:br>
              <a:rPr lang="de-DE" altLang="de-DE" sz="2800" dirty="0" smtClean="0"/>
            </a:br>
            <a:r>
              <a:rPr lang="ru-RU" altLang="de-DE" sz="2800" dirty="0" smtClean="0"/>
              <a:t>ее таинствами </a:t>
            </a:r>
            <a:r>
              <a:rPr lang="de-DE" altLang="de-DE" sz="2800" dirty="0" smtClean="0"/>
              <a:t/>
            </a:r>
            <a:br>
              <a:rPr lang="de-DE" altLang="de-DE" sz="2800" dirty="0" smtClean="0"/>
            </a:br>
            <a:r>
              <a:rPr lang="ru-RU" altLang="de-DE" sz="2800" dirty="0" smtClean="0"/>
              <a:t>и ритуалами</a:t>
            </a:r>
            <a:endParaRPr lang="de-DE" altLang="de-DE" sz="2800" dirty="0"/>
          </a:p>
        </p:txBody>
      </p:sp>
    </p:spTree>
    <p:extLst>
      <p:ext uri="{BB962C8B-B14F-4D97-AF65-F5344CB8AC3E}">
        <p14:creationId xmlns:p14="http://schemas.microsoft.com/office/powerpoint/2010/main" val="2065568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2" y="-674688"/>
            <a:ext cx="7058026" cy="815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40689" y="1268413"/>
            <a:ext cx="3017836" cy="5473700"/>
          </a:xfrm>
        </p:spPr>
        <p:txBody>
          <a:bodyPr>
            <a:normAutofit/>
          </a:bodyPr>
          <a:lstStyle/>
          <a:p>
            <a:r>
              <a:rPr lang="de-DE" altLang="de-DE" sz="2400" b="1" dirty="0"/>
              <a:t>‚</a:t>
            </a:r>
            <a:r>
              <a:rPr lang="ru-RU" altLang="de-DE" sz="2400" b="1" dirty="0"/>
              <a:t>Община святых</a:t>
            </a:r>
            <a:r>
              <a:rPr lang="de-DE" altLang="de-DE" sz="2400" b="1" dirty="0"/>
              <a:t>‘ </a:t>
            </a:r>
            <a:r>
              <a:rPr lang="ru-RU" altLang="de-DE" sz="2400" dirty="0"/>
              <a:t>стала массовым обществом, </a:t>
            </a:r>
            <a:r>
              <a:rPr lang="ru-RU" altLang="de-DE" sz="2400" dirty="0" smtClean="0"/>
              <a:t>которое включало </a:t>
            </a:r>
            <a:r>
              <a:rPr lang="ru-RU" altLang="de-DE" sz="2400" dirty="0"/>
              <a:t>все население</a:t>
            </a:r>
            <a:r>
              <a:rPr lang="de-DE" altLang="de-DE" sz="2400" dirty="0"/>
              <a:t> </a:t>
            </a:r>
            <a:r>
              <a:rPr lang="de-DE" altLang="de-DE" sz="2400" dirty="0" smtClean="0"/>
              <a:t>(</a:t>
            </a:r>
            <a:r>
              <a:rPr lang="ru-RU" altLang="de-DE" sz="2400" dirty="0" smtClean="0"/>
              <a:t>народная церковь </a:t>
            </a:r>
            <a:r>
              <a:rPr lang="de-DE" altLang="de-DE" sz="2400" dirty="0" smtClean="0"/>
              <a:t>Volkskirche</a:t>
            </a:r>
            <a:r>
              <a:rPr lang="de-DE" altLang="de-DE" sz="2400" dirty="0"/>
              <a:t>). </a:t>
            </a:r>
          </a:p>
          <a:p>
            <a:r>
              <a:rPr lang="ru-RU" altLang="de-DE" sz="2400" b="1" dirty="0"/>
              <a:t>Священство</a:t>
            </a:r>
            <a:r>
              <a:rPr lang="ru-RU" altLang="de-DE" sz="2400" dirty="0"/>
              <a:t> заросло иерархией, обрядами</a:t>
            </a:r>
            <a:r>
              <a:rPr lang="de-DE" altLang="de-DE" sz="2400" dirty="0"/>
              <a:t>. </a:t>
            </a: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5817096" y="32230"/>
            <a:ext cx="4860032" cy="1152525"/>
          </a:xfrm>
          <a:solidFill>
            <a:srgbClr val="04D3FC">
              <a:alpha val="82000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de-DE" b="1" dirty="0"/>
              <a:t>Христианство </a:t>
            </a:r>
            <a:r>
              <a:rPr lang="ru-RU" altLang="de-DE" dirty="0"/>
              <a:t>окостенело и омертвело</a:t>
            </a:r>
            <a:endParaRPr lang="de-DE" altLang="de-DE" dirty="0"/>
          </a:p>
        </p:txBody>
      </p:sp>
      <p:sp>
        <p:nvSpPr>
          <p:cNvPr id="11270" name="Fußzeilenplatzhalt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 dirty="0"/>
              <a:t>Reformation Ergebnisse </a:t>
            </a:r>
            <a:r>
              <a:rPr lang="de-DE" altLang="de-DE" sz="1400" dirty="0" err="1"/>
              <a:t>fuer</a:t>
            </a:r>
            <a:r>
              <a:rPr lang="de-DE" altLang="de-DE" sz="1400" dirty="0"/>
              <a:t> uns</a:t>
            </a:r>
          </a:p>
        </p:txBody>
      </p:sp>
      <p:sp>
        <p:nvSpPr>
          <p:cNvPr id="11271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0501CB-1544-43A2-B298-EE8F1AD94120}" type="slidenum">
              <a:rPr lang="de-DE" altLang="de-DE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de-DE" altLang="de-DE" sz="1400"/>
          </a:p>
        </p:txBody>
      </p:sp>
    </p:spTree>
    <p:extLst>
      <p:ext uri="{BB962C8B-B14F-4D97-AF65-F5344CB8AC3E}">
        <p14:creationId xmlns:p14="http://schemas.microsoft.com/office/powerpoint/2010/main" val="224366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6835" y="260648"/>
            <a:ext cx="9344809" cy="675267"/>
          </a:xfrm>
          <a:solidFill>
            <a:srgbClr val="04D3FC">
              <a:alpha val="28000"/>
            </a:srgbClr>
          </a:solidFill>
        </p:spPr>
        <p:txBody>
          <a:bodyPr>
            <a:normAutofit/>
          </a:bodyPr>
          <a:lstStyle/>
          <a:p>
            <a:pPr defTabSz="573088">
              <a:spcBef>
                <a:spcPts val="0"/>
              </a:spcBef>
            </a:pPr>
            <a:r>
              <a:rPr lang="ru-RU" altLang="de-D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Важнейшие вопросы Реформации</a:t>
            </a:r>
            <a:endParaRPr lang="ru-RU" alt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48778" y="1284556"/>
            <a:ext cx="8592717" cy="5229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altLang="de-DE" sz="3000" b="1" dirty="0"/>
              <a:t>1. Что есть настоящее покаяние?</a:t>
            </a:r>
            <a:endParaRPr lang="ru-RU" sz="3000" b="1" dirty="0"/>
          </a:p>
          <a:p>
            <a:pPr marL="0" indent="0">
              <a:buNone/>
            </a:pPr>
            <a:r>
              <a:rPr lang="ru-RU" altLang="de-DE" sz="3000" b="1" dirty="0"/>
              <a:t>2. Что есть основание истины и высшего авторитета?</a:t>
            </a:r>
          </a:p>
          <a:p>
            <a:pPr marL="0" indent="0">
              <a:buNone/>
            </a:pPr>
            <a:r>
              <a:rPr lang="ru-RU" altLang="de-DE" sz="3000" b="1" dirty="0"/>
              <a:t>3. Как человеку спастись? (Путь спасения) </a:t>
            </a:r>
            <a:endParaRPr lang="ru-RU" sz="3000" dirty="0"/>
          </a:p>
          <a:p>
            <a:pPr marL="0" indent="0">
              <a:buNone/>
            </a:pPr>
            <a:r>
              <a:rPr lang="ru-RU" sz="3000" b="1" dirty="0"/>
              <a:t>4. Где же истинная церковь? </a:t>
            </a:r>
          </a:p>
          <a:p>
            <a:pPr marL="0" indent="0">
              <a:buNone/>
            </a:pPr>
            <a:endParaRPr lang="ru-RU" sz="2800" b="1" dirty="0"/>
          </a:p>
          <a:p>
            <a:pPr marL="0" indent="0">
              <a:spcBef>
                <a:spcPts val="600"/>
              </a:spcBef>
              <a:buNone/>
            </a:pPr>
            <a:r>
              <a:rPr lang="ru-RU" sz="2800" dirty="0"/>
              <a:t>Вопросы вставали один за другим.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800" dirty="0"/>
              <a:t>Поиск ответов шел в контексте ситуации людей: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800" dirty="0"/>
              <a:t>Привычной традиции, социального положения, политических устремлений</a:t>
            </a:r>
          </a:p>
        </p:txBody>
      </p:sp>
    </p:spTree>
    <p:extLst>
      <p:ext uri="{BB962C8B-B14F-4D97-AF65-F5344CB8AC3E}">
        <p14:creationId xmlns:p14="http://schemas.microsoft.com/office/powerpoint/2010/main" val="238301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3851920" cy="1252948"/>
          </a:xfrm>
          <a:solidFill>
            <a:srgbClr val="04D3FC">
              <a:alpha val="23000"/>
            </a:srgbClr>
          </a:solidFill>
        </p:spPr>
        <p:txBody>
          <a:bodyPr/>
          <a:lstStyle/>
          <a:p>
            <a:pPr eaLnBrk="1" hangingPunct="1"/>
            <a:r>
              <a:rPr lang="ru-RU" b="1" dirty="0"/>
              <a:t>Предшественники Реформации</a:t>
            </a:r>
            <a:endParaRPr lang="de-DE" altLang="de-DE" b="1" dirty="0"/>
          </a:p>
        </p:txBody>
      </p:sp>
      <p:pic>
        <p:nvPicPr>
          <p:cNvPr id="340997" name="Picture 5" descr="05_Gutenberg_Bi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355"/>
            <a:ext cx="5428035" cy="687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206012"/>
            <a:ext cx="3276352" cy="4666885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de-DE" sz="2800" dirty="0" smtClean="0"/>
              <a:t>Вальденсы </a:t>
            </a:r>
            <a:r>
              <a:rPr lang="ru-RU" altLang="de-DE" sz="2400" dirty="0" smtClean="0"/>
              <a:t>(1200)</a:t>
            </a:r>
            <a:endParaRPr lang="ru-RU" altLang="de-DE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de-DE" sz="2800" dirty="0"/>
              <a:t>Джон </a:t>
            </a:r>
            <a:r>
              <a:rPr lang="ru-RU" altLang="de-DE" sz="2800" dirty="0" smtClean="0"/>
              <a:t>Виклиф </a:t>
            </a:r>
            <a:r>
              <a:rPr lang="ru-RU" altLang="de-DE" sz="2400" dirty="0" smtClean="0"/>
              <a:t>(13-1381)</a:t>
            </a:r>
            <a:endParaRPr lang="ru-RU" altLang="de-DE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de-DE" sz="2800" dirty="0"/>
              <a:t>Ян </a:t>
            </a:r>
            <a:r>
              <a:rPr lang="ru-RU" altLang="de-DE" sz="2800" dirty="0" smtClean="0"/>
              <a:t>Гус </a:t>
            </a:r>
            <a:r>
              <a:rPr lang="ru-RU" altLang="de-DE" sz="2400" dirty="0" smtClean="0"/>
              <a:t>(13-1415)</a:t>
            </a:r>
            <a:endParaRPr lang="ru-RU" altLang="de-DE" sz="2400" dirty="0"/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ru-RU" altLang="de-DE" sz="2400" dirty="0"/>
          </a:p>
          <a:p>
            <a:pPr algn="r" eaLnBrk="1" hangingPunct="1">
              <a:lnSpc>
                <a:spcPct val="90000"/>
              </a:lnSpc>
              <a:buFontTx/>
              <a:buNone/>
            </a:pPr>
            <a:r>
              <a:rPr lang="ru-RU" altLang="de-DE" sz="2800" dirty="0"/>
              <a:t>Иоанн</a:t>
            </a:r>
            <a:r>
              <a:rPr lang="de-DE" altLang="de-DE" sz="2800" dirty="0"/>
              <a:t> </a:t>
            </a:r>
            <a:r>
              <a:rPr lang="ru-RU" altLang="de-DE" sz="2800" dirty="0"/>
              <a:t>Гутенберг</a:t>
            </a:r>
            <a:r>
              <a:rPr lang="de-DE" altLang="de-DE" sz="2800" dirty="0"/>
              <a:t>, 	</a:t>
            </a:r>
            <a:r>
              <a:rPr lang="ru-RU" altLang="de-DE" sz="2800" dirty="0"/>
              <a:t>первая печатная </a:t>
            </a:r>
            <a:br>
              <a:rPr lang="ru-RU" altLang="de-DE" sz="2800" dirty="0"/>
            </a:br>
            <a:r>
              <a:rPr lang="ru-RU" altLang="de-DE" sz="2800" dirty="0"/>
              <a:t>Библия</a:t>
            </a:r>
            <a:r>
              <a:rPr lang="de-DE" altLang="de-DE" sz="2800" dirty="0"/>
              <a:t>,</a:t>
            </a:r>
            <a:r>
              <a:rPr lang="ru-RU" altLang="de-DE" sz="2800" dirty="0"/>
              <a:t/>
            </a:r>
            <a:br>
              <a:rPr lang="ru-RU" altLang="de-DE" sz="2800" dirty="0"/>
            </a:br>
            <a:r>
              <a:rPr lang="de-DE" altLang="de-DE" sz="2800" dirty="0"/>
              <a:t>1455</a:t>
            </a:r>
          </a:p>
        </p:txBody>
      </p:sp>
    </p:spTree>
    <p:extLst>
      <p:ext uri="{BB962C8B-B14F-4D97-AF65-F5344CB8AC3E}">
        <p14:creationId xmlns:p14="http://schemas.microsoft.com/office/powerpoint/2010/main" val="3583253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995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1872" y="1268413"/>
            <a:ext cx="9620922" cy="5473700"/>
          </a:xfrm>
        </p:spPr>
        <p:txBody>
          <a:bodyPr/>
          <a:lstStyle/>
          <a:p>
            <a:r>
              <a:rPr lang="ru-RU" altLang="de-DE" sz="2800" dirty="0"/>
              <a:t>Господство церкви с забытой Библией,</a:t>
            </a:r>
            <a:r>
              <a:rPr lang="de-DE" altLang="de-DE" sz="2800" dirty="0"/>
              <a:t> </a:t>
            </a:r>
            <a:r>
              <a:rPr lang="ru-RU" altLang="de-DE" sz="2800" dirty="0"/>
              <a:t>удалившейся от Бога иерархией</a:t>
            </a:r>
            <a:r>
              <a:rPr lang="de-DE" altLang="de-DE" sz="2800" dirty="0"/>
              <a:t>, </a:t>
            </a:r>
            <a:r>
              <a:rPr lang="ru-RU" altLang="de-DE" sz="2800" dirty="0"/>
              <a:t>которая связала спасение со священством</a:t>
            </a:r>
            <a:r>
              <a:rPr lang="de-DE" altLang="de-DE" sz="2800" dirty="0"/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de-DE" sz="2800" dirty="0"/>
              <a:t>Люди жили в страхе перед погибелью, адскими мучениями и пытались всякими способами обрести спасение</a:t>
            </a:r>
            <a:r>
              <a:rPr lang="de-DE" altLang="de-DE" sz="2800" dirty="0"/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de-DE" sz="2800" dirty="0"/>
              <a:t>Церковь предлагала спасение через </a:t>
            </a:r>
            <a:r>
              <a:rPr lang="de-DE" altLang="de-DE" sz="2800" dirty="0"/>
              <a:t>‚</a:t>
            </a:r>
            <a:r>
              <a:rPr lang="ru-RU" altLang="de-DE" sz="2800" dirty="0"/>
              <a:t>добрые дела</a:t>
            </a:r>
            <a:r>
              <a:rPr lang="de-DE" altLang="de-DE" sz="2800" dirty="0"/>
              <a:t>‘ </a:t>
            </a:r>
            <a:r>
              <a:rPr lang="ru-RU" altLang="de-DE" sz="2800" dirty="0"/>
              <a:t>и подаваемые таинства.</a:t>
            </a:r>
            <a:endParaRPr lang="de-DE" altLang="de-DE" sz="2800" dirty="0"/>
          </a:p>
          <a:p>
            <a:pPr>
              <a:lnSpc>
                <a:spcPct val="100000"/>
              </a:lnSpc>
            </a:pPr>
            <a:r>
              <a:rPr lang="ru-RU" altLang="de-DE" sz="2800" dirty="0"/>
              <a:t>Вопреки многих попыток реформировать церкви падение </a:t>
            </a:r>
            <a:r>
              <a:rPr lang="ru-RU" altLang="de-DE" sz="2800" dirty="0" smtClean="0"/>
              <a:t>было </a:t>
            </a:r>
            <a:r>
              <a:rPr lang="ru-RU" altLang="de-DE" sz="2800" dirty="0"/>
              <a:t>не остановить.</a:t>
            </a:r>
            <a:endParaRPr lang="de-DE" altLang="de-DE" sz="2800" dirty="0"/>
          </a:p>
          <a:p>
            <a:pPr eaLnBrk="1" hangingPunct="1">
              <a:lnSpc>
                <a:spcPct val="90000"/>
              </a:lnSpc>
            </a:pPr>
            <a:endParaRPr lang="de-DE" altLang="de-DE" sz="2800" dirty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1351872" y="260351"/>
            <a:ext cx="9316128" cy="792163"/>
          </a:xfrm>
          <a:solidFill>
            <a:srgbClr val="04D3FC">
              <a:alpha val="24000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de-DE" b="1" dirty="0"/>
              <a:t>Христианство </a:t>
            </a:r>
            <a:r>
              <a:rPr lang="ru-RU" altLang="de-DE" dirty="0"/>
              <a:t>окостенело и омертвело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75868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altLang="de-DE" sz="2400" b="1" dirty="0" smtClean="0"/>
              <a:t>2.</a:t>
            </a:r>
            <a:r>
              <a:rPr lang="ru-RU" altLang="de-DE" sz="3600" b="1" dirty="0" smtClean="0"/>
              <a:t> </a:t>
            </a:r>
            <a:endParaRPr lang="ru-RU" altLang="de-DE" sz="3600" b="1" dirty="0"/>
          </a:p>
          <a:p>
            <a:pPr marL="0" indent="0" algn="ctr">
              <a:buNone/>
            </a:pPr>
            <a:r>
              <a:rPr lang="ru-RU" altLang="de-DE" sz="3600" b="1" dirty="0" smtClean="0"/>
              <a:t>Мартин Лютер</a:t>
            </a:r>
            <a:endParaRPr lang="ru-RU" sz="3600" b="1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424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850900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ts val="4000"/>
              </a:lnSpc>
            </a:pPr>
            <a:r>
              <a:rPr lang="ru-RU" altLang="de-DE" sz="4000" b="1" dirty="0" smtClean="0"/>
              <a:t>Становление Мартина Лютера </a:t>
            </a:r>
            <a:endParaRPr lang="de-DE" altLang="de-DE" sz="2800" dirty="0"/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40238" y="1268414"/>
            <a:ext cx="6227762" cy="5589587"/>
          </a:xfrm>
        </p:spPr>
        <p:txBody>
          <a:bodyPr/>
          <a:lstStyle/>
          <a:p>
            <a:pPr marL="266700" indent="-266700" eaLnBrk="1" hangingPunct="1">
              <a:buNone/>
            </a:pPr>
            <a:r>
              <a:rPr lang="ru-RU" altLang="de-DE" sz="2800" dirty="0"/>
              <a:t>Мартин Лютер родился 10.11.1483 </a:t>
            </a:r>
            <a:br>
              <a:rPr lang="ru-RU" altLang="de-DE" sz="2800" dirty="0"/>
            </a:br>
            <a:r>
              <a:rPr lang="ru-RU" altLang="de-DE" sz="2400" dirty="0" smtClean="0"/>
              <a:t>в</a:t>
            </a:r>
            <a:r>
              <a:rPr lang="ru-RU" altLang="de-DE" sz="2000" dirty="0" smtClean="0"/>
              <a:t> </a:t>
            </a:r>
            <a:r>
              <a:rPr lang="ru-RU" altLang="de-DE" sz="2400" dirty="0" smtClean="0"/>
              <a:t>Саксонии, в семье семеро </a:t>
            </a:r>
            <a:r>
              <a:rPr lang="ru-RU" altLang="de-DE" sz="2400" dirty="0"/>
              <a:t>детей.</a:t>
            </a:r>
          </a:p>
          <a:p>
            <a:pPr marL="266700" indent="-266700" eaLnBrk="1" hangingPunct="1"/>
            <a:r>
              <a:rPr lang="ru-RU" altLang="de-DE" sz="2800" dirty="0"/>
              <a:t>Человек из народа, </a:t>
            </a:r>
            <a:r>
              <a:rPr lang="ru-RU" altLang="de-DE" sz="2400" dirty="0"/>
              <a:t>с 5 лет учился в латинских школах, в 1501 поступил в </a:t>
            </a:r>
            <a:r>
              <a:rPr lang="ru-RU" altLang="de-DE" sz="2800" dirty="0"/>
              <a:t>Эрфуртский ун-т </a:t>
            </a:r>
            <a:r>
              <a:rPr lang="ru-RU" altLang="de-DE" sz="2400" dirty="0"/>
              <a:t>(основан 1392)</a:t>
            </a:r>
            <a:r>
              <a:rPr lang="ru-RU" altLang="de-DE" sz="2800" dirty="0"/>
              <a:t>. </a:t>
            </a:r>
            <a:endParaRPr lang="de-DE" altLang="de-DE" sz="2800" dirty="0"/>
          </a:p>
          <a:p>
            <a:pPr marL="266700" indent="-266700" eaLnBrk="1" hangingPunct="1"/>
            <a:r>
              <a:rPr lang="ru-RU" altLang="de-DE" sz="2400" dirty="0"/>
              <a:t>На 20м году жизни впервые увидел полную латинскую </a:t>
            </a:r>
            <a:r>
              <a:rPr lang="ru-RU" altLang="de-DE" sz="2800" dirty="0"/>
              <a:t>Библию. </a:t>
            </a:r>
          </a:p>
          <a:p>
            <a:pPr marL="266700" indent="-266700" eaLnBrk="1" hangingPunct="1"/>
            <a:r>
              <a:rPr lang="ru-RU" altLang="de-DE" sz="2400" dirty="0"/>
              <a:t>Бог праведности и гнева. Беспокойство о своей греховности и спасении</a:t>
            </a:r>
          </a:p>
          <a:p>
            <a:pPr marL="266700" indent="-266700" eaLnBrk="1" hangingPunct="1"/>
            <a:r>
              <a:rPr lang="ru-RU" altLang="de-DE" sz="2400" dirty="0"/>
              <a:t>1502 бакалавр, 1505 магистр и он стал готовиться к</a:t>
            </a:r>
            <a:r>
              <a:rPr lang="ru-RU" altLang="de-DE" sz="2800" dirty="0"/>
              <a:t> карьере юриста. </a:t>
            </a:r>
            <a:endParaRPr lang="ru-RU" altLang="de-DE" sz="2800" dirty="0" smtClean="0"/>
          </a:p>
          <a:p>
            <a:pPr marL="266700" indent="-266700" eaLnBrk="1" hangingPunct="1"/>
            <a:r>
              <a:rPr lang="ru-RU" altLang="de-DE" sz="2800" dirty="0" smtClean="0"/>
              <a:t>1505 вступает в монастырь</a:t>
            </a:r>
            <a:endParaRPr lang="ru-RU" altLang="de-DE" sz="2800" dirty="0"/>
          </a:p>
        </p:txBody>
      </p:sp>
      <p:sp>
        <p:nvSpPr>
          <p:cNvPr id="423942" name="Text Box 6"/>
          <p:cNvSpPr txBox="1">
            <a:spLocks noChangeArrowheads="1"/>
          </p:cNvSpPr>
          <p:nvPr/>
        </p:nvSpPr>
        <p:spPr bwMode="auto">
          <a:xfrm>
            <a:off x="1524000" y="5396505"/>
            <a:ext cx="2835275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de-DE" sz="1800" b="1" dirty="0">
                <a:solidFill>
                  <a:srgbClr val="FFFFFF"/>
                </a:solidFill>
              </a:rPr>
              <a:t>Мартин Лютер </a:t>
            </a:r>
            <a:br>
              <a:rPr lang="ru-RU" altLang="de-DE" sz="1800" b="1" dirty="0">
                <a:solidFill>
                  <a:srgbClr val="FFFFFF"/>
                </a:solidFill>
              </a:rPr>
            </a:br>
            <a:r>
              <a:rPr lang="ru-RU" altLang="de-DE" sz="1800" b="1" dirty="0">
                <a:solidFill>
                  <a:srgbClr val="FFFFFF"/>
                </a:solidFill>
              </a:rPr>
              <a:t>1483-1546</a:t>
            </a:r>
            <a:endParaRPr lang="de-DE" altLang="de-DE" sz="1800" b="1" dirty="0">
              <a:solidFill>
                <a:srgbClr val="FFFFFF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16604"/>
            <a:ext cx="2835275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02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39" grpId="0" uiExpand="1" build="p"/>
      <p:bldP spid="423942" grpId="0" uiExpan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/>
              <a:t>Европейская Реформация </a:t>
            </a:r>
            <a:br>
              <a:rPr lang="ru-RU" sz="4800" b="1" dirty="0" smtClean="0"/>
            </a:br>
            <a:r>
              <a:rPr lang="ru-RU" sz="4800" b="1" dirty="0" smtClean="0"/>
              <a:t>и </a:t>
            </a:r>
            <a:br>
              <a:rPr lang="ru-RU" sz="4800" b="1" dirty="0" smtClean="0"/>
            </a:br>
            <a:r>
              <a:rPr lang="ru-RU" sz="4800" b="1" dirty="0" smtClean="0"/>
              <a:t>духовное </a:t>
            </a:r>
            <a:r>
              <a:rPr lang="ru-RU" sz="4800" b="1" dirty="0"/>
              <a:t>пробуждение </a:t>
            </a: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/>
              <a:t>в Российской империи</a:t>
            </a:r>
            <a:endParaRPr lang="de-DE" sz="4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2144977"/>
          </a:xfrm>
        </p:spPr>
        <p:txBody>
          <a:bodyPr>
            <a:normAutofit/>
          </a:bodyPr>
          <a:lstStyle/>
          <a:p>
            <a:r>
              <a:rPr lang="de-DE" dirty="0"/>
              <a:t>18.8. </a:t>
            </a:r>
            <a:r>
              <a:rPr lang="ru-RU" b="1" dirty="0"/>
              <a:t>Величие Бога в истории: меннонитский след</a:t>
            </a:r>
            <a:r>
              <a:rPr lang="ru-RU" dirty="0"/>
              <a:t>, заставить думать, анализ, дискуссия (тел Вит.Гомон, 24.7.) </a:t>
            </a:r>
            <a:endParaRPr lang="de-DE" dirty="0"/>
          </a:p>
          <a:p>
            <a:r>
              <a:rPr lang="ru-RU" b="1" dirty="0"/>
              <a:t>Влияние Европейской Реформации на духовное пробуждение в России.</a:t>
            </a:r>
            <a:r>
              <a:rPr lang="ru-RU" dirty="0"/>
              <a:t> (</a:t>
            </a:r>
            <a:r>
              <a:rPr lang="de-DE" u="sng" dirty="0" err="1">
                <a:hlinkClick r:id="rId2"/>
              </a:rPr>
              <a:t>izaakpp</a:t>
            </a:r>
            <a:r>
              <a:rPr lang="ru-RU" u="sng" dirty="0">
                <a:hlinkClick r:id="rId2"/>
              </a:rPr>
              <a:t>@</a:t>
            </a:r>
            <a:r>
              <a:rPr lang="de-DE" u="sng" dirty="0" err="1">
                <a:hlinkClick r:id="rId2"/>
              </a:rPr>
              <a:t>yandex</a:t>
            </a:r>
            <a:r>
              <a:rPr lang="ru-RU" u="sng" dirty="0">
                <a:hlinkClick r:id="rId2"/>
              </a:rPr>
              <a:t>.</a:t>
            </a:r>
            <a:r>
              <a:rPr lang="de-DE" u="sng" dirty="0" err="1">
                <a:hlinkClick r:id="rId2"/>
              </a:rPr>
              <a:t>ru</a:t>
            </a:r>
            <a:r>
              <a:rPr lang="ru-RU" dirty="0"/>
              <a:t>, П.Изаак, 10.7</a:t>
            </a:r>
            <a:r>
              <a:rPr lang="ru-RU" dirty="0" smtClean="0"/>
              <a:t>.)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037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537" y="1268761"/>
            <a:ext cx="8713927" cy="5661025"/>
          </a:xfrm>
        </p:spPr>
        <p:txBody>
          <a:bodyPr/>
          <a:lstStyle/>
          <a:p>
            <a:pPr marL="266700" indent="-266700" eaLnBrk="1" hangingPunct="1">
              <a:buNone/>
            </a:pPr>
            <a:r>
              <a:rPr lang="de-DE" altLang="de-DE" sz="2800" dirty="0"/>
              <a:t>	</a:t>
            </a:r>
            <a:r>
              <a:rPr lang="ru-RU" altLang="de-DE" sz="2800" dirty="0"/>
              <a:t>Иоганн фон </a:t>
            </a:r>
            <a:r>
              <a:rPr lang="de-DE" altLang="de-DE" sz="2800" dirty="0"/>
              <a:t/>
            </a:r>
            <a:br>
              <a:rPr lang="de-DE" altLang="de-DE" sz="2800" dirty="0"/>
            </a:br>
            <a:r>
              <a:rPr lang="ru-RU" altLang="de-DE" sz="2800" dirty="0"/>
              <a:t>Штаупиц </a:t>
            </a:r>
            <a:r>
              <a:rPr lang="de-DE" altLang="de-DE" sz="2800" dirty="0"/>
              <a:t/>
            </a:r>
            <a:br>
              <a:rPr lang="de-DE" altLang="de-DE" sz="2800" dirty="0"/>
            </a:br>
            <a:r>
              <a:rPr lang="ru-RU" altLang="de-DE" sz="2800" dirty="0"/>
              <a:t>посоветовал </a:t>
            </a:r>
            <a:r>
              <a:rPr lang="de-DE" altLang="de-DE" sz="2800" dirty="0"/>
              <a:t/>
            </a:r>
            <a:br>
              <a:rPr lang="de-DE" altLang="de-DE" sz="2800" dirty="0"/>
            </a:br>
            <a:r>
              <a:rPr lang="ru-RU" altLang="de-DE" sz="2800" dirty="0"/>
              <a:t>Мартину читать </a:t>
            </a:r>
            <a:r>
              <a:rPr lang="de-DE" altLang="de-DE" sz="2800" dirty="0"/>
              <a:t/>
            </a:r>
            <a:br>
              <a:rPr lang="de-DE" altLang="de-DE" sz="2800" dirty="0"/>
            </a:br>
            <a:r>
              <a:rPr lang="ru-RU" altLang="de-DE" sz="2800" dirty="0"/>
              <a:t>Евангелие. </a:t>
            </a:r>
          </a:p>
          <a:p>
            <a:pPr marL="266700" indent="-266700" eaLnBrk="1" hangingPunct="1">
              <a:buNone/>
            </a:pPr>
            <a:r>
              <a:rPr lang="de-DE" altLang="de-DE" sz="2800" dirty="0"/>
              <a:t>	</a:t>
            </a:r>
            <a:endParaRPr lang="ru-RU" altLang="de-DE" sz="2800" dirty="0"/>
          </a:p>
          <a:p>
            <a:pPr marL="266700" indent="-266700" eaLnBrk="1" hangingPunct="1">
              <a:buNone/>
            </a:pPr>
            <a:r>
              <a:rPr lang="de-DE" altLang="de-DE" sz="2400" dirty="0"/>
              <a:t>Dr. Usingen, </a:t>
            </a:r>
            <a:r>
              <a:rPr lang="ru-RU" altLang="de-DE" sz="2400" dirty="0"/>
              <a:t>другой из учителей монастыря</a:t>
            </a:r>
            <a:r>
              <a:rPr lang="de-DE" altLang="de-DE" sz="2400" dirty="0"/>
              <a:t>: </a:t>
            </a:r>
          </a:p>
          <a:p>
            <a:pPr marL="266700" indent="-266700" eaLnBrk="1" hangingPunct="1">
              <a:buNone/>
            </a:pPr>
            <a:r>
              <a:rPr lang="de-DE" altLang="de-DE" sz="2400" dirty="0"/>
              <a:t>«</a:t>
            </a:r>
            <a:r>
              <a:rPr lang="ru-RU" altLang="de-DE" sz="2400" dirty="0"/>
              <a:t>Эй</a:t>
            </a:r>
            <a:r>
              <a:rPr lang="de-DE" altLang="de-DE" sz="2400" dirty="0"/>
              <a:t>, </a:t>
            </a:r>
            <a:r>
              <a:rPr lang="ru-RU" altLang="de-DE" sz="2400" dirty="0"/>
              <a:t>брат Мартин</a:t>
            </a:r>
            <a:r>
              <a:rPr lang="de-DE" altLang="de-DE" sz="2400" dirty="0"/>
              <a:t>, </a:t>
            </a:r>
            <a:r>
              <a:rPr lang="ru-RU" altLang="de-DE" sz="2400" dirty="0"/>
              <a:t>что там Библия</a:t>
            </a:r>
            <a:r>
              <a:rPr lang="de-DE" altLang="de-DE" sz="2400" dirty="0"/>
              <a:t>! </a:t>
            </a:r>
            <a:br>
              <a:rPr lang="de-DE" altLang="de-DE" sz="2400" dirty="0"/>
            </a:br>
            <a:r>
              <a:rPr lang="ru-RU" altLang="de-DE" sz="2400" dirty="0"/>
              <a:t>Надо читать древних учителей</a:t>
            </a:r>
            <a:r>
              <a:rPr lang="de-DE" altLang="de-DE" sz="2400" dirty="0"/>
              <a:t>, </a:t>
            </a:r>
            <a:r>
              <a:rPr lang="ru-RU" altLang="de-DE" sz="2400" dirty="0"/>
              <a:t/>
            </a:r>
            <a:br>
              <a:rPr lang="ru-RU" altLang="de-DE" sz="2400" dirty="0"/>
            </a:br>
            <a:r>
              <a:rPr lang="ru-RU" altLang="de-DE" sz="2400" dirty="0"/>
              <a:t>они извлекли соки истины из Библии</a:t>
            </a:r>
            <a:r>
              <a:rPr lang="de-DE" altLang="de-DE" sz="2400" dirty="0"/>
              <a:t>. </a:t>
            </a:r>
            <a:br>
              <a:rPr lang="de-DE" altLang="de-DE" sz="2400" dirty="0"/>
            </a:br>
            <a:r>
              <a:rPr lang="ru-RU" altLang="de-DE" sz="2400" dirty="0"/>
              <a:t>Через Библию же происходят всякие бунтарства</a:t>
            </a:r>
            <a:r>
              <a:rPr lang="de-DE" altLang="de-DE" sz="2400" dirty="0"/>
              <a:t>.</a:t>
            </a:r>
            <a:r>
              <a:rPr lang="ru-RU" altLang="de-DE" sz="2400" dirty="0"/>
              <a:t>»</a:t>
            </a:r>
            <a:r>
              <a:rPr lang="de-DE" altLang="de-DE" sz="2400" dirty="0"/>
              <a:t> </a:t>
            </a:r>
            <a:r>
              <a:rPr lang="ru-RU" altLang="de-DE" sz="2400" dirty="0"/>
              <a:t>			</a:t>
            </a:r>
            <a:r>
              <a:rPr lang="ru-RU" altLang="de-DE" sz="2000" dirty="0"/>
              <a:t>	</a:t>
            </a:r>
            <a:r>
              <a:rPr lang="de-DE" altLang="de-DE" sz="2000" i="1" dirty="0"/>
              <a:t>(Krauss)</a:t>
            </a:r>
            <a:endParaRPr lang="ru-RU" altLang="de-DE" sz="2000" i="1" dirty="0"/>
          </a:p>
        </p:txBody>
      </p:sp>
      <p:pic>
        <p:nvPicPr>
          <p:cNvPr id="4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30" y="620688"/>
            <a:ext cx="5697082" cy="345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9"/>
            <a:ext cx="9144000" cy="777875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ts val="4000"/>
              </a:lnSpc>
            </a:pPr>
            <a:r>
              <a:rPr lang="ru-RU" altLang="de-DE" sz="3600" b="1" dirty="0"/>
              <a:t>Учителя монаха Мартина</a:t>
            </a:r>
            <a:endParaRPr lang="de-DE" alt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390611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3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993" y="856395"/>
            <a:ext cx="31369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9"/>
            <a:ext cx="9739256" cy="706437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3600" b="1" dirty="0"/>
              <a:t>Духовный поиск Лютера</a:t>
            </a:r>
            <a:endParaRPr lang="de-DE" altLang="de-DE" sz="3600" dirty="0"/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196976"/>
            <a:ext cx="8820473" cy="5661025"/>
          </a:xfrm>
        </p:spPr>
        <p:txBody>
          <a:bodyPr/>
          <a:lstStyle/>
          <a:p>
            <a:pPr marL="0" indent="0">
              <a:buNone/>
            </a:pPr>
            <a:r>
              <a:rPr lang="ru-RU" altLang="de-DE" sz="2400" dirty="0"/>
              <a:t>1512 Лютер – доктор богословия </a:t>
            </a:r>
          </a:p>
          <a:p>
            <a:pPr marL="0" indent="0">
              <a:buNone/>
            </a:pPr>
            <a:r>
              <a:rPr lang="ru-RU" altLang="de-DE" sz="2400" dirty="0"/>
              <a:t>1512 профессор Лютер начал с коммен-</a:t>
            </a:r>
            <a:br>
              <a:rPr lang="ru-RU" altLang="de-DE" sz="2400" dirty="0"/>
            </a:br>
            <a:r>
              <a:rPr lang="ru-RU" altLang="de-DE" sz="2400" dirty="0"/>
              <a:t>тирования Псалмов и Посланий Павла. </a:t>
            </a:r>
          </a:p>
          <a:p>
            <a:pPr marL="266700" indent="-266700" eaLnBrk="1" hangingPunct="1">
              <a:buNone/>
            </a:pPr>
            <a:r>
              <a:rPr lang="ru-RU" altLang="de-DE" sz="2400" b="1" dirty="0" smtClean="0"/>
              <a:t>Правда </a:t>
            </a:r>
            <a:r>
              <a:rPr lang="ru-RU" altLang="de-DE" sz="2400" b="1" dirty="0"/>
              <a:t>Божия </a:t>
            </a:r>
            <a:r>
              <a:rPr lang="ru-RU" altLang="de-DE" sz="2400" dirty="0"/>
              <a:t>– </a:t>
            </a:r>
            <a:r>
              <a:rPr lang="de-DE" altLang="de-DE" sz="2800" spc="300" dirty="0" err="1" smtClean="0"/>
              <a:t>justitia</a:t>
            </a:r>
            <a:r>
              <a:rPr lang="de-DE" altLang="de-DE" sz="2800" spc="300" dirty="0" smtClean="0"/>
              <a:t> </a:t>
            </a:r>
            <a:r>
              <a:rPr lang="de-DE" altLang="de-DE" sz="2800" spc="300" dirty="0" err="1" smtClean="0"/>
              <a:t>dei</a:t>
            </a:r>
            <a:r>
              <a:rPr lang="de-DE" altLang="de-DE" sz="2400" spc="300" dirty="0" smtClean="0"/>
              <a:t> </a:t>
            </a:r>
            <a:r>
              <a:rPr lang="de-DE" altLang="de-DE" sz="2400" dirty="0" smtClean="0"/>
              <a:t>– </a:t>
            </a:r>
            <a:r>
              <a:rPr lang="ru-RU" altLang="de-DE" sz="2400" dirty="0"/>
              <a:t>(Рим </a:t>
            </a:r>
            <a:r>
              <a:rPr lang="de-DE" altLang="de-DE" sz="2400" dirty="0"/>
              <a:t>1</a:t>
            </a:r>
            <a:r>
              <a:rPr lang="ru-RU" altLang="de-DE" sz="2400" dirty="0"/>
              <a:t>:</a:t>
            </a:r>
            <a:r>
              <a:rPr lang="de-DE" altLang="de-DE" sz="2400" dirty="0" smtClean="0"/>
              <a:t>17</a:t>
            </a:r>
            <a:r>
              <a:rPr lang="ru-RU" altLang="de-DE" sz="2400" dirty="0" smtClean="0"/>
              <a:t>)</a:t>
            </a:r>
          </a:p>
          <a:p>
            <a:pPr marL="266700" indent="-266700" eaLnBrk="1" hangingPunct="1">
              <a:buNone/>
            </a:pPr>
            <a:r>
              <a:rPr lang="ru-RU" altLang="de-DE" sz="2400" dirty="0"/>
              <a:t> </a:t>
            </a:r>
            <a:r>
              <a:rPr lang="ru-RU" altLang="de-DE" sz="2400" dirty="0" smtClean="0"/>
              <a:t>	</a:t>
            </a:r>
            <a:r>
              <a:rPr lang="ru-RU" altLang="de-DE" sz="2400" dirty="0" smtClean="0"/>
              <a:t>не «судебная справедливость Божия» </a:t>
            </a:r>
            <a:r>
              <a:rPr lang="de-DE" altLang="de-DE" sz="2400" dirty="0" smtClean="0"/>
              <a:t/>
            </a:r>
            <a:br>
              <a:rPr lang="de-DE" altLang="de-DE" sz="2400" dirty="0" smtClean="0"/>
            </a:br>
            <a:r>
              <a:rPr lang="ru-RU" altLang="de-DE" sz="2400" dirty="0" smtClean="0"/>
              <a:t>а оправдание </a:t>
            </a:r>
            <a:r>
              <a:rPr lang="ru-RU" altLang="de-DE" sz="2400" dirty="0"/>
              <a:t>во Иисусе </a:t>
            </a:r>
            <a:r>
              <a:rPr lang="ru-RU" altLang="de-DE" sz="2400" dirty="0" smtClean="0"/>
              <a:t>Христе</a:t>
            </a:r>
            <a:r>
              <a:rPr lang="ru-RU" altLang="de-DE" sz="2400" dirty="0"/>
              <a:t>, </a:t>
            </a:r>
            <a:r>
              <a:rPr lang="de-DE" altLang="de-DE" sz="2400" dirty="0" smtClean="0"/>
              <a:t/>
            </a:r>
            <a:br>
              <a:rPr lang="de-DE" altLang="de-DE" sz="2400" dirty="0" smtClean="0"/>
            </a:br>
            <a:r>
              <a:rPr lang="ru-RU" altLang="de-DE" sz="2400" dirty="0" smtClean="0"/>
              <a:t>без </a:t>
            </a:r>
            <a:r>
              <a:rPr lang="ru-RU" altLang="de-DE" sz="2400" dirty="0"/>
              <a:t>наших дел </a:t>
            </a:r>
            <a:r>
              <a:rPr lang="ru-RU" altLang="de-DE" sz="2400" dirty="0" smtClean="0"/>
              <a:t>закона.</a:t>
            </a:r>
            <a:endParaRPr lang="ru-RU" altLang="de-DE" sz="2400" dirty="0">
              <a:solidFill>
                <a:srgbClr val="FF0000"/>
              </a:solidFill>
            </a:endParaRPr>
          </a:p>
          <a:p>
            <a:pPr marL="266700" indent="-266700" eaLnBrk="1" hangingPunct="1">
              <a:buNone/>
            </a:pPr>
            <a:r>
              <a:rPr lang="de-DE" altLang="de-DE" sz="2400" dirty="0"/>
              <a:t>„</a:t>
            </a:r>
            <a:r>
              <a:rPr lang="ru-RU" altLang="de-DE" sz="2400" dirty="0"/>
              <a:t>В нем (</a:t>
            </a:r>
            <a:r>
              <a:rPr lang="ru-RU" altLang="de-DE" sz="2400" i="1" dirty="0"/>
              <a:t>в евангелии</a:t>
            </a:r>
            <a:r>
              <a:rPr lang="ru-RU" altLang="de-DE" sz="2400" dirty="0"/>
              <a:t>) открывается </a:t>
            </a:r>
            <a:r>
              <a:rPr lang="ru-RU" altLang="de-DE" sz="2400" dirty="0" smtClean="0"/>
              <a:t/>
            </a:r>
            <a:br>
              <a:rPr lang="ru-RU" altLang="de-DE" sz="2400" dirty="0" smtClean="0"/>
            </a:br>
            <a:r>
              <a:rPr lang="ru-RU" altLang="de-DE" sz="2400" dirty="0" smtClean="0"/>
              <a:t>правда Божия </a:t>
            </a:r>
            <a:r>
              <a:rPr lang="ru-RU" altLang="de-DE" sz="2400" dirty="0"/>
              <a:t>(</a:t>
            </a:r>
            <a:r>
              <a:rPr lang="ru-RU" altLang="de-DE" sz="2400" i="1" dirty="0"/>
              <a:t>т.е. справедливость / </a:t>
            </a:r>
            <a:r>
              <a:rPr lang="de-DE" altLang="de-DE" sz="2400" i="1" dirty="0" smtClean="0"/>
              <a:t/>
            </a:r>
            <a:br>
              <a:rPr lang="de-DE" altLang="de-DE" sz="2400" i="1" dirty="0" smtClean="0"/>
            </a:br>
            <a:r>
              <a:rPr lang="ru-RU" altLang="de-DE" sz="2400" b="1" i="1" dirty="0" smtClean="0">
                <a:solidFill>
                  <a:srgbClr val="FF0000"/>
                </a:solidFill>
              </a:rPr>
              <a:t>праведность</a:t>
            </a:r>
            <a:r>
              <a:rPr lang="ru-RU" altLang="de-DE" sz="2400" b="1" i="1" dirty="0">
                <a:solidFill>
                  <a:srgbClr val="FF0000"/>
                </a:solidFill>
              </a:rPr>
              <a:t>, </a:t>
            </a:r>
            <a:r>
              <a:rPr lang="ru-RU" altLang="de-DE" sz="2400" b="1" i="1" dirty="0" smtClean="0">
                <a:solidFill>
                  <a:srgbClr val="FF0000"/>
                </a:solidFill>
              </a:rPr>
              <a:t>которую </a:t>
            </a:r>
            <a:r>
              <a:rPr lang="ru-RU" altLang="de-DE" sz="2400" b="1" i="1" dirty="0">
                <a:solidFill>
                  <a:srgbClr val="FF0000"/>
                </a:solidFill>
              </a:rPr>
              <a:t>признает Бог</a:t>
            </a:r>
            <a:r>
              <a:rPr lang="ru-RU" altLang="de-DE" sz="2400" dirty="0"/>
              <a:t>) </a:t>
            </a:r>
            <a:r>
              <a:rPr lang="de-DE" altLang="de-DE" sz="2400" dirty="0" smtClean="0"/>
              <a:t/>
            </a:r>
            <a:br>
              <a:rPr lang="de-DE" altLang="de-DE" sz="2400" dirty="0" smtClean="0"/>
            </a:br>
            <a:r>
              <a:rPr lang="ru-RU" altLang="de-DE" sz="2400" i="1" dirty="0" smtClean="0">
                <a:solidFill>
                  <a:srgbClr val="FF0000"/>
                </a:solidFill>
              </a:rPr>
              <a:t>приходящая</a:t>
            </a:r>
            <a:r>
              <a:rPr lang="ru-RU" altLang="de-DE" sz="2400" dirty="0" smtClean="0"/>
              <a:t> от </a:t>
            </a:r>
            <a:r>
              <a:rPr lang="ru-RU" altLang="de-DE" sz="2400" dirty="0"/>
              <a:t>веры в веру, как написано: </a:t>
            </a:r>
            <a:r>
              <a:rPr lang="ru-RU" altLang="de-DE" sz="2400" dirty="0" smtClean="0"/>
              <a:t/>
            </a:r>
            <a:br>
              <a:rPr lang="ru-RU" altLang="de-DE" sz="2400" dirty="0" smtClean="0"/>
            </a:br>
            <a:r>
              <a:rPr lang="ru-RU" altLang="de-DE" sz="2400" dirty="0" smtClean="0"/>
              <a:t>«</a:t>
            </a:r>
            <a:r>
              <a:rPr lang="ru-RU" altLang="de-DE" sz="2400" dirty="0"/>
              <a:t>Праведный верою жив будет».</a:t>
            </a:r>
            <a:r>
              <a:rPr lang="de-DE" altLang="de-DE" sz="2400" dirty="0"/>
              <a:t>“</a:t>
            </a:r>
            <a:r>
              <a:rPr lang="ru-RU" altLang="de-DE" sz="2400" dirty="0"/>
              <a:t>        </a:t>
            </a:r>
            <a:r>
              <a:rPr lang="de-DE" altLang="de-DE" sz="2400" dirty="0"/>
              <a:t> </a:t>
            </a:r>
            <a:r>
              <a:rPr lang="de-DE" altLang="de-DE" sz="2000" i="1" dirty="0" smtClean="0"/>
              <a:t>(</a:t>
            </a:r>
            <a:r>
              <a:rPr lang="ru-RU" altLang="de-DE" sz="2000" dirty="0"/>
              <a:t>Рим </a:t>
            </a:r>
            <a:r>
              <a:rPr lang="de-DE" altLang="de-DE" sz="2000" dirty="0" smtClean="0"/>
              <a:t>1</a:t>
            </a:r>
            <a:r>
              <a:rPr lang="ru-RU" altLang="de-DE" sz="2000" dirty="0" smtClean="0"/>
              <a:t>:</a:t>
            </a:r>
            <a:r>
              <a:rPr lang="de-DE" altLang="de-DE" sz="2000" dirty="0" smtClean="0"/>
              <a:t>17 </a:t>
            </a:r>
            <a:r>
              <a:rPr lang="de-DE" altLang="de-DE" sz="2000" i="1" dirty="0" err="1" smtClean="0"/>
              <a:t>Lu</a:t>
            </a:r>
            <a:r>
              <a:rPr lang="de-DE" altLang="de-DE" sz="2000" i="1" dirty="0" smtClean="0"/>
              <a:t> </a:t>
            </a:r>
            <a:r>
              <a:rPr lang="de-DE" altLang="de-DE" sz="2000" i="1" dirty="0"/>
              <a:t>Übers)</a:t>
            </a:r>
            <a:endParaRPr lang="de-DE" altLang="de-DE" sz="2400" i="1" dirty="0"/>
          </a:p>
        </p:txBody>
      </p:sp>
    </p:spTree>
    <p:extLst>
      <p:ext uri="{BB962C8B-B14F-4D97-AF65-F5344CB8AC3E}">
        <p14:creationId xmlns:p14="http://schemas.microsoft.com/office/powerpoint/2010/main" val="34644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39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836712"/>
            <a:ext cx="9036496" cy="580926"/>
          </a:xfrm>
        </p:spPr>
        <p:txBody>
          <a:bodyPr/>
          <a:lstStyle/>
          <a:p>
            <a:r>
              <a:rPr lang="ru-RU" sz="2800" dirty="0"/>
              <a:t>С чего начинается евангельский путь спасения?</a:t>
            </a:r>
            <a:endParaRPr lang="de-DE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altLang="de-DE" sz="2400" b="1" dirty="0" smtClean="0"/>
              <a:t>3.</a:t>
            </a:r>
            <a:r>
              <a:rPr lang="ru-RU" altLang="de-DE" sz="3600" b="1" dirty="0" smtClean="0"/>
              <a:t> </a:t>
            </a:r>
            <a:endParaRPr lang="ru-RU" altLang="de-DE" sz="3600" b="1" dirty="0"/>
          </a:p>
          <a:p>
            <a:pPr marL="0" indent="0" algn="ctr">
              <a:buNone/>
            </a:pPr>
            <a:r>
              <a:rPr lang="ru-RU" altLang="de-DE" sz="3600" b="1" dirty="0"/>
              <a:t>Покаяние</a:t>
            </a:r>
            <a:r>
              <a:rPr lang="de-DE" altLang="de-DE" sz="3600" b="1" dirty="0"/>
              <a:t> </a:t>
            </a:r>
            <a:r>
              <a:rPr lang="ru-RU" altLang="de-DE" sz="3600" b="1" dirty="0"/>
              <a:t>и индульгенции: </a:t>
            </a:r>
            <a:br>
              <a:rPr lang="ru-RU" altLang="de-DE" sz="3600" b="1" dirty="0"/>
            </a:br>
            <a:r>
              <a:rPr lang="ru-RU" sz="3600" b="1" dirty="0"/>
              <a:t>95 тезисов</a:t>
            </a:r>
          </a:p>
        </p:txBody>
      </p:sp>
    </p:spTree>
    <p:extLst>
      <p:ext uri="{BB962C8B-B14F-4D97-AF65-F5344CB8AC3E}">
        <p14:creationId xmlns:p14="http://schemas.microsoft.com/office/powerpoint/2010/main" val="256726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1524000" y="115888"/>
            <a:ext cx="9144000" cy="1225550"/>
          </a:xfrm>
          <a:solidFill>
            <a:schemeClr val="accent1"/>
          </a:solidFill>
        </p:spPr>
        <p:txBody>
          <a:bodyPr/>
          <a:lstStyle/>
          <a:p>
            <a:r>
              <a:rPr lang="ru-RU" altLang="de-DE" sz="3600" b="1" dirty="0"/>
              <a:t>Рим, папство и торговля индульгенциями</a:t>
            </a:r>
            <a:endParaRPr lang="de-DE" altLang="de-DE" sz="3600" b="1" dirty="0"/>
          </a:p>
        </p:txBody>
      </p:sp>
      <p:sp>
        <p:nvSpPr>
          <p:cNvPr id="12291" name="Inhaltsplatzhalter 2"/>
          <p:cNvSpPr>
            <a:spLocks noGrp="1"/>
          </p:cNvSpPr>
          <p:nvPr>
            <p:ph idx="1"/>
          </p:nvPr>
        </p:nvSpPr>
        <p:spPr>
          <a:xfrm>
            <a:off x="1981200" y="1341439"/>
            <a:ext cx="8686800" cy="5400675"/>
          </a:xfrm>
        </p:spPr>
        <p:txBody>
          <a:bodyPr/>
          <a:lstStyle/>
          <a:p>
            <a:pPr marL="0" indent="0">
              <a:buNone/>
            </a:pPr>
            <a:r>
              <a:rPr lang="ru-RU" altLang="de-DE" sz="2800" dirty="0"/>
              <a:t>При папах </a:t>
            </a:r>
            <a:r>
              <a:rPr lang="ru-RU" altLang="de-DE" sz="2800" b="1" dirty="0"/>
              <a:t>Юлие </a:t>
            </a:r>
            <a:r>
              <a:rPr lang="de-DE" altLang="de-DE" sz="2800" b="1" dirty="0"/>
              <a:t>II </a:t>
            </a:r>
            <a:r>
              <a:rPr lang="ru-RU" altLang="de-DE" sz="2800" dirty="0"/>
              <a:t>(1503-1513) и </a:t>
            </a:r>
            <a:r>
              <a:rPr lang="ru-RU" altLang="de-DE" sz="2800" b="1" dirty="0"/>
              <a:t>Льве </a:t>
            </a:r>
            <a:r>
              <a:rPr lang="de-DE" altLang="de-DE" sz="2800" b="1" dirty="0"/>
              <a:t>X</a:t>
            </a:r>
            <a:r>
              <a:rPr lang="ru-RU" altLang="de-DE" sz="2800" b="1" dirty="0"/>
              <a:t> </a:t>
            </a:r>
            <a:r>
              <a:rPr lang="ru-RU" altLang="de-DE" sz="2800" dirty="0"/>
              <a:t>(1513-1521) развернулось строительство собора Св.Петра (1506-1626). Для финансирования они широко воспользовались индульгенциями. </a:t>
            </a:r>
          </a:p>
          <a:p>
            <a:pPr marL="0" indent="0">
              <a:buNone/>
            </a:pPr>
            <a:r>
              <a:rPr lang="de-DE" altLang="de-DE" sz="2800" b="1" dirty="0" err="1"/>
              <a:t>Indulgentia</a:t>
            </a:r>
            <a:r>
              <a:rPr lang="de-DE" altLang="de-DE" sz="2800" b="1" dirty="0"/>
              <a:t> </a:t>
            </a:r>
            <a:r>
              <a:rPr lang="de-DE" altLang="de-DE" sz="2800" dirty="0"/>
              <a:t>– </a:t>
            </a:r>
            <a:r>
              <a:rPr lang="ru-RU" altLang="de-DE" sz="2800" dirty="0"/>
              <a:t>отпущение наказания за грех в этой жизни или в чистилище, при условии покаяния и уплаты денег на церковные нужды. </a:t>
            </a:r>
          </a:p>
          <a:p>
            <a:pPr marL="0" indent="0">
              <a:buNone/>
            </a:pPr>
            <a:r>
              <a:rPr lang="ru-RU" altLang="de-DE" sz="2600" dirty="0"/>
              <a:t>Индульгенция даруется епископом внутри епархии или папой всем католикам. Это явление Средних веков было санкционировано собором только в 1563 г</a:t>
            </a:r>
            <a:r>
              <a:rPr lang="ru-RU" altLang="de-DE" sz="2600" dirty="0" smtClean="0"/>
              <a:t>.</a:t>
            </a:r>
            <a:endParaRPr lang="ru-RU" altLang="de-DE" sz="2600" dirty="0"/>
          </a:p>
        </p:txBody>
      </p:sp>
    </p:spTree>
    <p:extLst>
      <p:ext uri="{BB962C8B-B14F-4D97-AF65-F5344CB8AC3E}">
        <p14:creationId xmlns:p14="http://schemas.microsoft.com/office/powerpoint/2010/main" val="128770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6" y="1927848"/>
            <a:ext cx="7186109" cy="5036993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260649"/>
            <a:ext cx="6038505" cy="720080"/>
          </a:xfr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3200" dirty="0" smtClean="0"/>
              <a:t>Торговля индульгенциями</a:t>
            </a:r>
            <a:endParaRPr lang="de-DE" sz="3200" dirty="0"/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4249" y="1052736"/>
            <a:ext cx="6481615" cy="1296144"/>
          </a:xfrm>
        </p:spPr>
        <p:txBody>
          <a:bodyPr/>
          <a:lstStyle/>
          <a:p>
            <a:pPr eaLnBrk="1" hangingPunct="1">
              <a:buNone/>
            </a:pPr>
            <a:r>
              <a:rPr lang="ru-RU" altLang="de-DE" sz="2800" dirty="0"/>
              <a:t>1516 монах И</a:t>
            </a:r>
            <a:r>
              <a:rPr lang="de-DE" altLang="de-DE" sz="2800" dirty="0"/>
              <a:t>. </a:t>
            </a:r>
            <a:r>
              <a:rPr lang="ru-RU" altLang="de-DE" sz="2800" dirty="0"/>
              <a:t>Тетцель стал продавать индульгенции в </a:t>
            </a:r>
            <a:r>
              <a:rPr lang="ru-RU" altLang="de-DE" sz="2400" dirty="0"/>
              <a:t>Ютербоге</a:t>
            </a:r>
            <a:r>
              <a:rPr lang="ru-RU" altLang="de-DE" sz="2800" dirty="0"/>
              <a:t> </a:t>
            </a:r>
            <a:r>
              <a:rPr lang="ru-RU" altLang="de-DE" sz="2000" dirty="0"/>
              <a:t>(40 км от Виттенберга)</a:t>
            </a:r>
            <a:r>
              <a:rPr lang="ru-RU" altLang="de-DE" sz="2400" dirty="0"/>
              <a:t>. </a:t>
            </a:r>
          </a:p>
          <a:p>
            <a:pPr eaLnBrk="1" hangingPunct="1">
              <a:buFontTx/>
              <a:buNone/>
            </a:pPr>
            <a:endParaRPr lang="de-DE" sz="3500" dirty="0"/>
          </a:p>
        </p:txBody>
      </p:sp>
      <p:sp>
        <p:nvSpPr>
          <p:cNvPr id="347142" name="Text Box 6"/>
          <p:cNvSpPr txBox="1">
            <a:spLocks noChangeArrowheads="1"/>
          </p:cNvSpPr>
          <p:nvPr/>
        </p:nvSpPr>
        <p:spPr bwMode="auto">
          <a:xfrm>
            <a:off x="7971417" y="3872309"/>
            <a:ext cx="3442447" cy="2677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i="1" dirty="0"/>
              <a:t>Папа Лев</a:t>
            </a:r>
            <a:r>
              <a:rPr lang="de-DE" sz="2400" i="1" dirty="0"/>
              <a:t> X</a:t>
            </a:r>
          </a:p>
          <a:p>
            <a:pPr eaLnBrk="1" hangingPunct="1"/>
            <a:r>
              <a:rPr lang="ru-RU" sz="2400" i="1" dirty="0"/>
              <a:t>использовал </a:t>
            </a:r>
            <a:endParaRPr lang="de-DE" sz="2400" i="1" dirty="0"/>
          </a:p>
          <a:p>
            <a:pPr eaLnBrk="1" hangingPunct="1"/>
            <a:r>
              <a:rPr lang="ru-RU" sz="2400" i="1" dirty="0"/>
              <a:t>торговлю </a:t>
            </a:r>
            <a:br>
              <a:rPr lang="ru-RU" sz="2400" i="1" dirty="0"/>
            </a:br>
            <a:r>
              <a:rPr lang="ru-RU" sz="2400" i="1" dirty="0"/>
              <a:t>инульгенциями </a:t>
            </a:r>
            <a:r>
              <a:rPr lang="de-DE" sz="2400" i="1" dirty="0"/>
              <a:t/>
            </a:r>
            <a:br>
              <a:rPr lang="de-DE" sz="2400" i="1" dirty="0"/>
            </a:br>
            <a:r>
              <a:rPr lang="ru-RU" sz="2400" i="1" dirty="0"/>
              <a:t>для </a:t>
            </a:r>
            <a:r>
              <a:rPr lang="ru-RU" sz="2400" i="1" dirty="0" smtClean="0"/>
              <a:t>строительства </a:t>
            </a:r>
            <a:r>
              <a:rPr lang="ru-RU" sz="2400" i="1" dirty="0"/>
              <a:t>собора </a:t>
            </a:r>
            <a:r>
              <a:rPr lang="ru-RU" sz="2400" i="1" dirty="0" smtClean="0"/>
              <a:t>Св.Петра </a:t>
            </a:r>
            <a:r>
              <a:rPr lang="ru-RU" sz="2400" i="1" dirty="0"/>
              <a:t/>
            </a:r>
            <a:br>
              <a:rPr lang="ru-RU" sz="2400" i="1" dirty="0"/>
            </a:br>
            <a:r>
              <a:rPr lang="ru-RU" sz="2400" i="1" dirty="0"/>
              <a:t>в Риме</a:t>
            </a:r>
            <a:endParaRPr lang="de-DE" sz="2400" i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901" y="0"/>
            <a:ext cx="3094383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39" grpId="0" build="p"/>
      <p:bldP spid="3471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88589"/>
            <a:ext cx="9144000" cy="66675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3600" b="1" dirty="0"/>
              <a:t>Начало: 95 тезисов Лютера</a:t>
            </a:r>
            <a:endParaRPr lang="de-DE" altLang="de-DE" sz="3600" dirty="0"/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80101" y="855339"/>
            <a:ext cx="4968875" cy="6002662"/>
          </a:xfrm>
        </p:spPr>
        <p:txBody>
          <a:bodyPr/>
          <a:lstStyle/>
          <a:p>
            <a:pPr marL="266700" indent="-266700" eaLnBrk="1" hangingPunct="1">
              <a:buNone/>
            </a:pPr>
            <a:r>
              <a:rPr lang="ru-RU" altLang="de-DE" sz="2400" dirty="0" smtClean="0"/>
              <a:t>Иеромонах Мартин Лютер противостал торговле индульгенциями</a:t>
            </a:r>
            <a:endParaRPr lang="ru-RU" altLang="de-DE" sz="2400" dirty="0"/>
          </a:p>
          <a:p>
            <a:pPr marL="266700" indent="-266700" eaLnBrk="1" hangingPunct="1">
              <a:buNone/>
            </a:pPr>
            <a:r>
              <a:rPr lang="ru-RU" altLang="de-DE" sz="2400" b="1" dirty="0"/>
              <a:t>31.10.1517 </a:t>
            </a:r>
            <a:r>
              <a:rPr lang="ru-RU" altLang="de-DE" sz="2400" dirty="0"/>
              <a:t>года он обнародовал </a:t>
            </a:r>
            <a:br>
              <a:rPr lang="ru-RU" altLang="de-DE" sz="2400" dirty="0"/>
            </a:br>
            <a:r>
              <a:rPr lang="ru-RU" altLang="de-DE" sz="2400" b="1" dirty="0"/>
              <a:t>95 тезисов «Диспут о прояснении действенности индульгенций». </a:t>
            </a:r>
          </a:p>
          <a:p>
            <a:pPr marL="266700" indent="-266700" eaLnBrk="1" hangingPunct="1">
              <a:buNone/>
            </a:pPr>
            <a:r>
              <a:rPr lang="ru-RU" altLang="de-DE" sz="2600" dirty="0"/>
              <a:t>Страстный протест против бесстыдной продажи индульгенций, но не против системы Римской церкви</a:t>
            </a:r>
            <a:r>
              <a:rPr lang="de-DE" altLang="de-DE" sz="2600" dirty="0"/>
              <a:t>.</a:t>
            </a:r>
            <a:endParaRPr lang="ru-RU" altLang="de-DE" sz="2600" dirty="0"/>
          </a:p>
          <a:p>
            <a:pPr marL="266700" indent="-266700" eaLnBrk="1" hangingPunct="1">
              <a:buNone/>
            </a:pPr>
            <a:r>
              <a:rPr lang="ru-RU" altLang="de-DE" sz="2400" dirty="0"/>
              <a:t>Никто не откликнулся и диспута не было. </a:t>
            </a:r>
          </a:p>
          <a:p>
            <a:pPr marL="266700" indent="-266700" eaLnBrk="1" hangingPunct="1">
              <a:buNone/>
            </a:pPr>
            <a:endParaRPr lang="de-DE" altLang="de-DE" sz="2600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333625" y="6083450"/>
            <a:ext cx="2825750" cy="369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chemeClr val="bg1"/>
                </a:solidFill>
              </a:rPr>
              <a:t>Martin</a:t>
            </a:r>
            <a:r>
              <a:rPr lang="ru-RU" altLang="de-DE" sz="1800" b="1">
                <a:solidFill>
                  <a:schemeClr val="bg1"/>
                </a:solidFill>
              </a:rPr>
              <a:t> </a:t>
            </a:r>
            <a:r>
              <a:rPr lang="de-DE" altLang="de-DE" sz="1800" b="1">
                <a:solidFill>
                  <a:schemeClr val="bg1"/>
                </a:solidFill>
              </a:rPr>
              <a:t>Luther </a:t>
            </a:r>
            <a:r>
              <a:rPr lang="ru-RU" altLang="de-DE" sz="1800" b="1">
                <a:solidFill>
                  <a:schemeClr val="bg1"/>
                </a:solidFill>
              </a:rPr>
              <a:t>148</a:t>
            </a:r>
            <a:r>
              <a:rPr lang="de-DE" altLang="de-DE" sz="1800" b="1">
                <a:solidFill>
                  <a:schemeClr val="bg1"/>
                </a:solidFill>
              </a:rPr>
              <a:t>3</a:t>
            </a:r>
            <a:r>
              <a:rPr lang="ru-RU" altLang="de-DE" sz="1800" b="1">
                <a:solidFill>
                  <a:schemeClr val="bg1"/>
                </a:solidFill>
              </a:rPr>
              <a:t>-1546</a:t>
            </a:r>
            <a:endParaRPr lang="de-DE" altLang="de-DE" sz="1800" b="1">
              <a:solidFill>
                <a:schemeClr val="bg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4" y="836713"/>
            <a:ext cx="4338637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 dirty="0"/>
          </a:p>
        </p:txBody>
      </p:sp>
    </p:spTree>
    <p:extLst>
      <p:ext uri="{BB962C8B-B14F-4D97-AF65-F5344CB8AC3E}">
        <p14:creationId xmlns:p14="http://schemas.microsoft.com/office/powerpoint/2010/main" val="271418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39" grpId="0" uiExpand="1" build="p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9"/>
            <a:ext cx="9144000" cy="922337"/>
          </a:xfrm>
          <a:solidFill>
            <a:schemeClr val="accent1"/>
          </a:solidFill>
        </p:spPr>
        <p:txBody>
          <a:bodyPr/>
          <a:lstStyle/>
          <a:p>
            <a:pPr algn="l" eaLnBrk="1" hangingPunct="1"/>
            <a:r>
              <a:rPr lang="ru-RU" altLang="de-DE" sz="3600" b="1" dirty="0"/>
              <a:t>	 Начало: 95 тезисов Лютера</a:t>
            </a:r>
            <a:endParaRPr lang="de-DE" altLang="de-DE" sz="3600" dirty="0"/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268760"/>
            <a:ext cx="9513346" cy="5517232"/>
          </a:xfrm>
        </p:spPr>
        <p:txBody>
          <a:bodyPr/>
          <a:lstStyle/>
          <a:p>
            <a:pPr marL="266700" indent="-266700" eaLnBrk="1" hangingPunct="1">
              <a:buNone/>
            </a:pPr>
            <a:r>
              <a:rPr lang="ru-RU" altLang="de-DE" sz="2400" b="1" dirty="0"/>
              <a:t>«Диспут о прояснении действенности индульгенций». </a:t>
            </a:r>
            <a:endParaRPr lang="ru-RU" altLang="de-DE" sz="2400" dirty="0"/>
          </a:p>
          <a:p>
            <a:pPr marL="266700" indent="-266700" eaLnBrk="1" hangingPunct="1">
              <a:buNone/>
            </a:pPr>
            <a:r>
              <a:rPr lang="ru-RU" altLang="de-DE" sz="2400" dirty="0"/>
              <a:t>1. Иисус Христос, говоря: "Покайтесь...", заповедовал, чтобы вся жизнь верующих была покаянием. </a:t>
            </a:r>
          </a:p>
          <a:p>
            <a:pPr marL="266700" indent="-266700" eaLnBrk="1" hangingPunct="1">
              <a:buNone/>
            </a:pPr>
            <a:r>
              <a:rPr lang="ru-RU" altLang="de-DE" sz="2400" dirty="0"/>
              <a:t>2. Это слово не может пониматься как таинство исповеди и отпущение грехов, совершаемое служением священника. </a:t>
            </a:r>
          </a:p>
          <a:p>
            <a:pPr marL="266700" indent="-266700" eaLnBrk="1" hangingPunct="1">
              <a:buNone/>
            </a:pPr>
            <a:r>
              <a:rPr lang="ru-RU" altLang="de-DE" sz="2400" dirty="0"/>
              <a:t>21. Ошибаются те проповедники индульгенций, которые объявляют, что посредством папских индульгенций человек избавляется от всякого наказания и спасается. </a:t>
            </a:r>
          </a:p>
          <a:p>
            <a:pPr marL="266700" indent="-266700" eaLnBrk="1" hangingPunct="1">
              <a:buNone/>
            </a:pPr>
            <a:r>
              <a:rPr lang="ru-RU" altLang="de-DE" sz="2400" dirty="0"/>
              <a:t>32. Те, кто уверовал, что посредством отпустительных грамот обрел спасение, будут навеки осуждены со своими учителями. </a:t>
            </a:r>
          </a:p>
          <a:p>
            <a:pPr marL="266700" indent="-266700" eaLnBrk="1" hangingPunct="1">
              <a:buNone/>
            </a:pPr>
            <a:r>
              <a:rPr lang="ru-RU" altLang="de-DE" sz="2400" dirty="0"/>
              <a:t>36. Всякий истинно раскаявшийся христианин и без индульгенций получает полное освобождение от наказания и вины. </a:t>
            </a:r>
          </a:p>
          <a:p>
            <a:pPr marL="266700" indent="-266700" eaLnBrk="1" hangingPunct="1">
              <a:buNone/>
            </a:pPr>
            <a:endParaRPr lang="ru-RU" altLang="de-DE" sz="2400" dirty="0"/>
          </a:p>
        </p:txBody>
      </p:sp>
    </p:spTree>
    <p:extLst>
      <p:ext uri="{BB962C8B-B14F-4D97-AF65-F5344CB8AC3E}">
        <p14:creationId xmlns:p14="http://schemas.microsoft.com/office/powerpoint/2010/main" val="307584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3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9"/>
            <a:ext cx="9144000" cy="922337"/>
          </a:xfrm>
          <a:solidFill>
            <a:schemeClr val="accent1"/>
          </a:solidFill>
        </p:spPr>
        <p:txBody>
          <a:bodyPr/>
          <a:lstStyle/>
          <a:p>
            <a:pPr algn="l" eaLnBrk="1" hangingPunct="1"/>
            <a:r>
              <a:rPr lang="ru-RU" altLang="de-DE" sz="3600" b="1" dirty="0"/>
              <a:t>	Начало: 95 тезисов Лютера</a:t>
            </a:r>
            <a:endParaRPr lang="de-DE" altLang="de-DE" sz="3600" dirty="0"/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268761"/>
            <a:ext cx="9144000" cy="5589240"/>
          </a:xfrm>
        </p:spPr>
        <p:txBody>
          <a:bodyPr/>
          <a:lstStyle/>
          <a:p>
            <a:pPr marL="266700" indent="-266700" eaLnBrk="1" hangingPunct="1">
              <a:buNone/>
            </a:pPr>
            <a:r>
              <a:rPr lang="ru-RU" altLang="de-DE" sz="2400" dirty="0"/>
              <a:t>45. Тот, кто видит нищего и пренебрегая им покупает индульгенции, получит не папское прощение, но навлечет на себя гнев Божий. </a:t>
            </a:r>
          </a:p>
          <a:p>
            <a:pPr marL="266700" indent="-266700" eaLnBrk="1" hangingPunct="1">
              <a:buNone/>
            </a:pPr>
            <a:r>
              <a:rPr lang="ru-RU" altLang="de-DE" sz="2400" dirty="0"/>
              <a:t>62. Истинное сокровище Церкви – это пресвятое Евангелие о славе и благодати Бога. </a:t>
            </a:r>
          </a:p>
          <a:p>
            <a:pPr marL="266700" indent="-266700" eaLnBrk="1" hangingPunct="1">
              <a:buNone/>
            </a:pPr>
            <a:r>
              <a:rPr lang="ru-RU" altLang="de-DE" sz="2400" dirty="0"/>
              <a:t>66. Сокровища же индульгенций – это сети, которыми ныне улавливаются богатства людей. </a:t>
            </a:r>
          </a:p>
          <a:p>
            <a:pPr marL="266700" indent="-266700" eaLnBrk="1" hangingPunct="1">
              <a:buNone/>
            </a:pPr>
            <a:r>
              <a:rPr lang="ru-RU" altLang="de-DE" sz="2400" dirty="0"/>
              <a:t>92. Поэтому да рассеются все пророки, проповедующие народу Христову: "Мир, мир!", – а мира нет. </a:t>
            </a:r>
          </a:p>
          <a:p>
            <a:pPr marL="266700" indent="-266700" eaLnBrk="1" hangingPunct="1">
              <a:buNone/>
            </a:pPr>
            <a:r>
              <a:rPr lang="ru-RU" altLang="de-DE" sz="2400" dirty="0"/>
              <a:t>94. Надлежит призывать христиан, чтобы они с радостью стремились следовать за своим главой Христом через наказания, смерть и ад, </a:t>
            </a:r>
          </a:p>
          <a:p>
            <a:pPr marL="266700" indent="-266700" eaLnBrk="1" hangingPunct="1">
              <a:buNone/>
            </a:pPr>
            <a:r>
              <a:rPr lang="ru-RU" altLang="de-DE" sz="2400" dirty="0"/>
              <a:t>95. и более уповали многими скорбями войти в царство небесное, нежели в обманном духовном спокойствии. </a:t>
            </a:r>
          </a:p>
          <a:p>
            <a:pPr marL="266700" indent="-266700" eaLnBrk="1" hangingPunct="1">
              <a:buNone/>
            </a:pPr>
            <a:endParaRPr lang="ru-RU" altLang="de-DE" sz="2400" dirty="0"/>
          </a:p>
        </p:txBody>
      </p:sp>
    </p:spTree>
    <p:extLst>
      <p:ext uri="{BB962C8B-B14F-4D97-AF65-F5344CB8AC3E}">
        <p14:creationId xmlns:p14="http://schemas.microsoft.com/office/powerpoint/2010/main" val="1611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3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  <a:solidFill>
            <a:schemeClr val="accent1"/>
          </a:solidFill>
        </p:spPr>
        <p:txBody>
          <a:bodyPr/>
          <a:lstStyle/>
          <a:p>
            <a:pPr algn="l" eaLnBrk="1" hangingPunct="1"/>
            <a:r>
              <a:rPr lang="ru-RU" altLang="de-DE" sz="3600" b="1" dirty="0"/>
              <a:t>	Начало: 95 тезисов Лютера</a:t>
            </a:r>
            <a:endParaRPr lang="de-DE" altLang="de-DE" sz="3600" dirty="0"/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40238" y="1412876"/>
            <a:ext cx="6227762" cy="5445125"/>
          </a:xfrm>
        </p:spPr>
        <p:txBody>
          <a:bodyPr/>
          <a:lstStyle/>
          <a:p>
            <a:pPr marL="266700" indent="-266700" eaLnBrk="1" hangingPunct="1">
              <a:buNone/>
            </a:pPr>
            <a:r>
              <a:rPr lang="ru-RU" altLang="de-DE" sz="2800" dirty="0"/>
              <a:t>Тезисы неожиданно широко распространились через печать.</a:t>
            </a:r>
          </a:p>
          <a:p>
            <a:pPr marL="266700" indent="-266700" eaLnBrk="1" hangingPunct="1">
              <a:buNone/>
            </a:pPr>
            <a:r>
              <a:rPr lang="ru-RU" altLang="de-DE" sz="2800" dirty="0">
                <a:solidFill>
                  <a:srgbClr val="FF0000"/>
                </a:solidFill>
              </a:rPr>
              <a:t>Тезисы стали трубным гласом Реформации! </a:t>
            </a:r>
          </a:p>
          <a:p>
            <a:pPr marL="266700" indent="-266700" eaLnBrk="1" hangingPunct="1">
              <a:buNone/>
            </a:pPr>
            <a:r>
              <a:rPr lang="ru-RU" altLang="de-DE" sz="2700" dirty="0"/>
              <a:t>Тезисы подвели к духовному пони-манию покаяния, прощению заслу-гой Христа и оправдания верой. </a:t>
            </a:r>
          </a:p>
          <a:p>
            <a:pPr marL="266700" indent="-266700" eaLnBrk="1" hangingPunct="1">
              <a:buNone/>
            </a:pPr>
            <a:r>
              <a:rPr lang="ru-RU" altLang="de-DE" sz="2700" dirty="0"/>
              <a:t>Начавшийся спор с теологами и папой поставил вопрос об автори-тете папы, соборов и Писания. </a:t>
            </a:r>
          </a:p>
          <a:p>
            <a:pPr marL="266700" indent="-266700" eaLnBrk="1" hangingPunct="1">
              <a:buNone/>
            </a:pPr>
            <a:r>
              <a:rPr lang="ru-RU" altLang="de-DE" sz="2800" dirty="0"/>
              <a:t>Переосмысление духовных основ началось и в других местах ---</a:t>
            </a:r>
          </a:p>
          <a:p>
            <a:pPr marL="266700" indent="-266700" eaLnBrk="1" hangingPunct="1">
              <a:buNone/>
            </a:pPr>
            <a:endParaRPr lang="ru-RU" altLang="de-DE" sz="2800" dirty="0"/>
          </a:p>
        </p:txBody>
      </p:sp>
      <p:pic>
        <p:nvPicPr>
          <p:cNvPr id="423940" name="Picture 4" descr="055 Martin Luther_by_LucasCranach_der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412875"/>
            <a:ext cx="290671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3942" name="Text Box 6"/>
          <p:cNvSpPr txBox="1">
            <a:spLocks noChangeArrowheads="1"/>
          </p:cNvSpPr>
          <p:nvPr/>
        </p:nvSpPr>
        <p:spPr bwMode="auto">
          <a:xfrm>
            <a:off x="1524000" y="4941889"/>
            <a:ext cx="2906713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de-DE" sz="1800" b="1" dirty="0">
                <a:solidFill>
                  <a:srgbClr val="FFFFFF"/>
                </a:solidFill>
              </a:rPr>
              <a:t>Мартин Лютер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de-DE" sz="1800" b="1" dirty="0">
                <a:solidFill>
                  <a:srgbClr val="FFFFFF"/>
                </a:solidFill>
              </a:rPr>
              <a:t>1483-1546</a:t>
            </a:r>
            <a:endParaRPr lang="de-DE" altLang="de-DE" sz="1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5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39" grpId="0" uiExpand="1" build="p"/>
      <p:bldP spid="4239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2074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81200" y="836713"/>
            <a:ext cx="8229600" cy="5289451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de-DE" b="1" dirty="0" smtClean="0"/>
              <a:t>4.</a:t>
            </a:r>
            <a:r>
              <a:rPr lang="ru-RU" altLang="de-DE" sz="2400" dirty="0" smtClean="0"/>
              <a:t> </a:t>
            </a:r>
            <a:r>
              <a:rPr lang="ru-RU" altLang="de-DE" sz="3600" b="1" dirty="0"/>
              <a:t/>
            </a:r>
            <a:br>
              <a:rPr lang="ru-RU" altLang="de-DE" sz="3600" b="1" dirty="0"/>
            </a:br>
            <a:r>
              <a:rPr lang="ru-RU" altLang="de-DE" sz="3600" b="1" dirty="0"/>
              <a:t>Основание истины </a:t>
            </a:r>
            <a:br>
              <a:rPr lang="ru-RU" altLang="de-DE" sz="3600" b="1" dirty="0"/>
            </a:br>
            <a:r>
              <a:rPr lang="ru-RU" altLang="de-DE" sz="3600" b="1" dirty="0"/>
              <a:t>в Священном Писании</a:t>
            </a:r>
          </a:p>
          <a:p>
            <a:pPr marL="0" indent="0" algn="ctr">
              <a:buNone/>
            </a:pPr>
            <a:endParaRPr lang="ru-RU" altLang="de-DE" sz="2800" b="1" dirty="0"/>
          </a:p>
          <a:p>
            <a:pPr marL="0" indent="0" algn="ctr">
              <a:buNone/>
            </a:pPr>
            <a:r>
              <a:rPr lang="ru-RU" altLang="de-DE" sz="2800" dirty="0"/>
              <a:t>Спор об индульгенциях вскоре стал спором об основании истины и авторитете</a:t>
            </a:r>
          </a:p>
          <a:p>
            <a:pPr marL="0" indent="0" algn="ctr">
              <a:buNone/>
            </a:pPr>
            <a:r>
              <a:rPr lang="ru-RU" altLang="de-DE" b="1" dirty="0" smtClean="0">
                <a:solidFill>
                  <a:srgbClr val="FF0000"/>
                </a:solidFill>
              </a:rPr>
              <a:t>Только Священные Писания</a:t>
            </a:r>
            <a:r>
              <a:rPr lang="ru-RU" altLang="de-DE" b="1" dirty="0" smtClean="0"/>
              <a:t>, </a:t>
            </a:r>
            <a:br>
              <a:rPr lang="ru-RU" altLang="de-DE" b="1" dirty="0" smtClean="0"/>
            </a:br>
            <a:r>
              <a:rPr lang="ru-RU" altLang="de-DE" b="1" dirty="0" smtClean="0"/>
              <a:t>а не соборы и папа</a:t>
            </a:r>
            <a:endParaRPr lang="ru-RU" altLang="de-DE" b="1" dirty="0"/>
          </a:p>
          <a:p>
            <a:pPr marL="0" indent="0" algn="ctr">
              <a:buNone/>
            </a:pPr>
            <a:r>
              <a:rPr lang="ru-RU" altLang="de-DE" sz="3600" b="1" dirty="0">
                <a:solidFill>
                  <a:srgbClr val="FF0000"/>
                </a:solidFill>
              </a:rPr>
              <a:t>Библия для всех </a:t>
            </a:r>
          </a:p>
        </p:txBody>
      </p:sp>
    </p:spTree>
    <p:extLst>
      <p:ext uri="{BB962C8B-B14F-4D97-AF65-F5344CB8AC3E}">
        <p14:creationId xmlns:p14="http://schemas.microsoft.com/office/powerpoint/2010/main" val="312475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Европейская Реформация </a:t>
            </a:r>
            <a:r>
              <a:rPr lang="ru-RU" b="1" dirty="0" smtClean="0"/>
              <a:t>и духовное </a:t>
            </a:r>
            <a:r>
              <a:rPr lang="ru-RU" b="1" dirty="0"/>
              <a:t>пробуждение </a:t>
            </a:r>
            <a:r>
              <a:rPr lang="ru-RU" b="1" dirty="0" smtClean="0"/>
              <a:t>в </a:t>
            </a:r>
            <a:r>
              <a:rPr lang="ru-RU" b="1" dirty="0"/>
              <a:t>Российской империи</a:t>
            </a:r>
            <a:endParaRPr lang="de-DE" cap="non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43013" y="1853754"/>
            <a:ext cx="10201275" cy="42470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План</a:t>
            </a:r>
            <a:endParaRPr lang="ru-RU" sz="1800" dirty="0" smtClean="0"/>
          </a:p>
          <a:p>
            <a:r>
              <a:rPr lang="ru-RU" sz="2400" b="1" dirty="0" smtClean="0"/>
              <a:t>Важные для пробуждения моменты Реформации</a:t>
            </a:r>
            <a:endParaRPr lang="ru-RU" sz="1800" dirty="0" smtClean="0"/>
          </a:p>
          <a:p>
            <a:r>
              <a:rPr lang="ru-RU" sz="2400" b="1" dirty="0" smtClean="0"/>
              <a:t>Пробуждение в России в 19-м веке</a:t>
            </a:r>
            <a:r>
              <a:rPr lang="de-DE" sz="2400" b="1" dirty="0" smtClean="0"/>
              <a:t> </a:t>
            </a:r>
            <a:r>
              <a:rPr lang="ru-RU" sz="2400" b="1" dirty="0" smtClean="0"/>
              <a:t>– взаимосвязи и параллели с Реформацией </a:t>
            </a:r>
          </a:p>
          <a:p>
            <a:r>
              <a:rPr lang="ru-RU" sz="2400" b="1" dirty="0" smtClean="0"/>
              <a:t>Пробуждения 20-го века – влияние Реформации (?) или российская Реформация (?) </a:t>
            </a:r>
          </a:p>
        </p:txBody>
      </p:sp>
    </p:spTree>
    <p:extLst>
      <p:ext uri="{BB962C8B-B14F-4D97-AF65-F5344CB8AC3E}">
        <p14:creationId xmlns:p14="http://schemas.microsoft.com/office/powerpoint/2010/main" val="157620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7488" y="188640"/>
            <a:ext cx="9180512" cy="1066130"/>
          </a:xfrm>
          <a:solidFill>
            <a:schemeClr val="accent1"/>
          </a:solidFill>
        </p:spPr>
        <p:txBody>
          <a:bodyPr/>
          <a:lstStyle/>
          <a:p>
            <a:r>
              <a:rPr lang="ru-RU" altLang="de-DE" sz="3600" b="1" dirty="0"/>
              <a:t>Библия </a:t>
            </a:r>
            <a:r>
              <a:rPr lang="ru-RU" altLang="de-DE" sz="3600" b="1" dirty="0" smtClean="0"/>
              <a:t>находит путь к народу </a:t>
            </a:r>
            <a:r>
              <a:rPr lang="ru-RU" altLang="de-DE" sz="3600" b="1" dirty="0"/>
              <a:t/>
            </a:r>
            <a:br>
              <a:rPr lang="ru-RU" altLang="de-DE" sz="3600" b="1" dirty="0"/>
            </a:br>
            <a:r>
              <a:rPr lang="ru-RU" altLang="de-DE" sz="3200" b="1" dirty="0"/>
              <a:t>Греческий текст </a:t>
            </a:r>
            <a:r>
              <a:rPr lang="ru-RU" sz="3200" b="1" dirty="0"/>
              <a:t>Нового </a:t>
            </a:r>
            <a:r>
              <a:rPr lang="ru-RU" sz="3200" b="1" dirty="0" smtClean="0"/>
              <a:t>Завета</a:t>
            </a:r>
            <a:r>
              <a:rPr lang="de-DE" sz="3200" b="1" dirty="0" smtClean="0"/>
              <a:t> 1516</a:t>
            </a:r>
            <a:endParaRPr lang="de-DE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42739" y="1347080"/>
            <a:ext cx="8745749" cy="5510921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Эразм Роттердамский в 1516 издал свой новый латинский перевод с параллельным греческим текстом.</a:t>
            </a:r>
          </a:p>
          <a:p>
            <a:pPr marL="0" indent="0">
              <a:buNone/>
            </a:pPr>
            <a:r>
              <a:rPr lang="ru-RU" sz="2800" dirty="0"/>
              <a:t>Первое издание греческого текста быстро разошлось и </a:t>
            </a:r>
            <a:r>
              <a:rPr lang="ru-RU" sz="2800" b="1" dirty="0"/>
              <a:t>1519 </a:t>
            </a:r>
            <a:r>
              <a:rPr lang="ru-RU" sz="2800" dirty="0"/>
              <a:t>было выпущено </a:t>
            </a:r>
            <a:r>
              <a:rPr lang="ru-RU" sz="2800" b="1" dirty="0"/>
              <a:t>2-е </a:t>
            </a:r>
            <a:r>
              <a:rPr lang="ru-RU" sz="2800" dirty="0"/>
              <a:t>издание.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2800" dirty="0" smtClean="0"/>
              <a:t>Второе издание 1519 Лютер </a:t>
            </a:r>
            <a:r>
              <a:rPr lang="ru-RU" sz="2800" dirty="0"/>
              <a:t>получил в Вартбурге </a:t>
            </a:r>
            <a:br>
              <a:rPr lang="ru-RU" sz="2800" dirty="0"/>
            </a:br>
            <a:r>
              <a:rPr lang="ru-RU" sz="2800" dirty="0"/>
              <a:t>и по нему делал </a:t>
            </a:r>
            <a:r>
              <a:rPr lang="ru-RU" sz="2800" dirty="0" smtClean="0"/>
              <a:t>перевод НЗ в 1522 </a:t>
            </a:r>
            <a:r>
              <a:rPr lang="ru-RU" sz="2800" dirty="0"/>
              <a:t>г.</a:t>
            </a:r>
            <a:endParaRPr lang="de-DE" sz="2800" dirty="0"/>
          </a:p>
        </p:txBody>
      </p:sp>
      <p:pic>
        <p:nvPicPr>
          <p:cNvPr id="1026" name="Picture 2" descr="itm--NAVI_1072_1802_77959588_im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776"/>
            <a:ext cx="9252520" cy="432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04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16633"/>
            <a:ext cx="9144000" cy="1080343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4000" b="1" dirty="0"/>
              <a:t>Библия </a:t>
            </a:r>
            <a:r>
              <a:rPr lang="ru-RU" altLang="de-DE" sz="4000" b="1" dirty="0"/>
              <a:t>находит путь к народу </a:t>
            </a:r>
            <a:r>
              <a:rPr lang="ru-RU" altLang="de-DE" sz="4000" b="1" dirty="0"/>
              <a:t/>
            </a:r>
            <a:br>
              <a:rPr lang="ru-RU" altLang="de-DE" sz="4000" b="1" dirty="0"/>
            </a:br>
            <a:r>
              <a:rPr lang="ru-RU" altLang="de-DE" sz="3200" b="1" dirty="0"/>
              <a:t>Перевод Библии на  народный язык</a:t>
            </a:r>
            <a:endParaRPr lang="de-DE" altLang="de-DE" sz="3200" dirty="0"/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196753"/>
            <a:ext cx="9144000" cy="5683473"/>
          </a:xfrm>
        </p:spPr>
        <p:txBody>
          <a:bodyPr/>
          <a:lstStyle/>
          <a:p>
            <a:pPr marL="266700" indent="-266700" eaLnBrk="1" hangingPunct="1">
              <a:buNone/>
            </a:pPr>
            <a:r>
              <a:rPr lang="ru-RU" altLang="de-DE" sz="2700" dirty="0"/>
              <a:t>4 мая 1521: Лютер </a:t>
            </a:r>
            <a:r>
              <a:rPr lang="ru-RU" altLang="de-DE" sz="2700" dirty="0" smtClean="0"/>
              <a:t>при возвращении с рейхстага в Вормсе захвачен </a:t>
            </a:r>
            <a:r>
              <a:rPr lang="ru-RU" altLang="de-DE" sz="2700" dirty="0"/>
              <a:t>неизвестными и попал в Вартбург на 10 месяцев. Он писал письма, изучал Писание. </a:t>
            </a:r>
          </a:p>
          <a:p>
            <a:pPr marL="266700" indent="-266700" eaLnBrk="1" hangingPunct="1">
              <a:buNone/>
            </a:pPr>
            <a:r>
              <a:rPr lang="ru-RU" altLang="de-DE" sz="2700" dirty="0"/>
              <a:t>В этой комнате Лютер за 11 недель перевел Новый Завет.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642" y="2996952"/>
            <a:ext cx="7473696" cy="421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3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39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16633"/>
            <a:ext cx="9144000" cy="1080343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4000" b="1" dirty="0"/>
              <a:t>Библия донесена до народа </a:t>
            </a:r>
            <a:br>
              <a:rPr lang="ru-RU" altLang="de-DE" sz="4000" b="1" dirty="0"/>
            </a:br>
            <a:r>
              <a:rPr lang="ru-RU" altLang="de-DE" sz="3200" b="1" dirty="0"/>
              <a:t>Перевод Библии на  народный язык</a:t>
            </a:r>
            <a:endParaRPr lang="de-DE" altLang="de-DE" sz="3200" dirty="0"/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55840" y="1628800"/>
            <a:ext cx="6012160" cy="5251426"/>
          </a:xfrm>
        </p:spPr>
        <p:txBody>
          <a:bodyPr/>
          <a:lstStyle/>
          <a:p>
            <a:pPr marL="266700" indent="-266700" eaLnBrk="1" hangingPunct="1">
              <a:buNone/>
            </a:pPr>
            <a:r>
              <a:rPr lang="ru-RU" altLang="de-DE" sz="2700" dirty="0"/>
              <a:t>Вернувшись в марте 1522 в Виттенберг, Лютер с Меланхтоном </a:t>
            </a:r>
            <a:r>
              <a:rPr lang="ru-RU" altLang="de-DE" sz="2700" dirty="0" smtClean="0"/>
              <a:t>пересмотрели </a:t>
            </a:r>
            <a:r>
              <a:rPr lang="ru-RU" altLang="de-DE" sz="2700" dirty="0"/>
              <a:t>перевод  </a:t>
            </a:r>
          </a:p>
          <a:p>
            <a:pPr marL="266700" indent="-266700" eaLnBrk="1" hangingPunct="1">
              <a:buNone/>
            </a:pPr>
            <a:r>
              <a:rPr lang="ru-RU" altLang="de-DE" sz="2700" dirty="0"/>
              <a:t>21.9.1522 НЗ напечатан (3-5 тыс.) и за несколько месяцев распродан (цена </a:t>
            </a:r>
            <a:r>
              <a:rPr lang="ru-RU" altLang="de-DE" sz="2700" dirty="0" smtClean="0"/>
              <a:t>холодильника – ок</a:t>
            </a:r>
            <a:r>
              <a:rPr lang="ru-RU" altLang="de-DE" sz="2700" dirty="0"/>
              <a:t>. 500 </a:t>
            </a:r>
            <a:r>
              <a:rPr lang="de-DE" altLang="de-DE" sz="2700" dirty="0"/>
              <a:t>€</a:t>
            </a:r>
            <a:r>
              <a:rPr lang="ru-RU" altLang="de-DE" sz="2700" dirty="0"/>
              <a:t>). </a:t>
            </a:r>
          </a:p>
          <a:p>
            <a:pPr marL="266700" indent="-266700" eaLnBrk="1" hangingPunct="1">
              <a:buNone/>
            </a:pPr>
            <a:r>
              <a:rPr lang="ru-RU" altLang="de-DE" sz="2700" dirty="0"/>
              <a:t>Около 10% населения (из 12 млн. чел.) грамотны.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74" y="1628800"/>
            <a:ext cx="2999232" cy="41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6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3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88914"/>
            <a:ext cx="9144000" cy="1228725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3600" b="1" dirty="0"/>
              <a:t>Библия </a:t>
            </a:r>
            <a:r>
              <a:rPr lang="ru-RU" altLang="de-DE" sz="3600" b="1" dirty="0"/>
              <a:t>находит путь к народу </a:t>
            </a:r>
            <a:r>
              <a:rPr lang="ru-RU" altLang="de-DE" sz="3600" b="1" dirty="0"/>
              <a:t/>
            </a:r>
            <a:br>
              <a:rPr lang="ru-RU" altLang="de-DE" sz="3600" b="1" dirty="0"/>
            </a:br>
            <a:r>
              <a:rPr lang="ru-RU" altLang="de-DE" sz="3200" b="1" dirty="0"/>
              <a:t>Перевод Библии на  народный язык</a:t>
            </a:r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11675" y="1557338"/>
            <a:ext cx="6504156" cy="53006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de-DE" sz="2800" dirty="0"/>
              <a:t>1534 напечатана вся Библия Лютера </a:t>
            </a:r>
          </a:p>
          <a:p>
            <a:pPr marL="0" indent="0" eaLnBrk="1" hangingPunct="1">
              <a:buNone/>
            </a:pPr>
            <a:r>
              <a:rPr lang="ru-RU" altLang="de-DE" sz="2700" dirty="0"/>
              <a:t>К этому времени НЗ выдержал 16/17 изданий и около 50 репринтов. </a:t>
            </a:r>
          </a:p>
          <a:p>
            <a:pPr marL="0" indent="0" eaLnBrk="1" hangingPunct="1">
              <a:buNone/>
            </a:pPr>
            <a:r>
              <a:rPr lang="ru-RU" altLang="de-DE" sz="2800" dirty="0"/>
              <a:t>В Виттенберге за 1534-74 напеча-тано около 100.000 экз Библии.</a:t>
            </a:r>
          </a:p>
          <a:p>
            <a:pPr marL="0" indent="0" eaLnBrk="1" hangingPunct="1">
              <a:buNone/>
            </a:pPr>
            <a:r>
              <a:rPr lang="ru-RU" altLang="de-DE" sz="2600" dirty="0"/>
              <a:t>«... Даже портные и башмачники, даже женщины и невежественные люди ... изучают Евангелие с </a:t>
            </a:r>
            <a:r>
              <a:rPr lang="ru-RU" altLang="de-DE" sz="2600" dirty="0" smtClean="0"/>
              <a:t>величайшей </a:t>
            </a:r>
            <a:r>
              <a:rPr lang="ru-RU" altLang="de-DE" sz="2600" dirty="0"/>
              <a:t>жаждой как источник всякой истины. Некоторые выучивают его наизусть и хранят в своем сердце.» </a:t>
            </a:r>
          </a:p>
        </p:txBody>
      </p:sp>
      <p:pic>
        <p:nvPicPr>
          <p:cNvPr id="423940" name="Picture 4" descr="055 Martin Luther_by_LucasCranach_der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412875"/>
            <a:ext cx="290671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39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648200"/>
            <a:ext cx="291623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3942" name="Text Box 6"/>
          <p:cNvSpPr txBox="1">
            <a:spLocks noChangeArrowheads="1"/>
          </p:cNvSpPr>
          <p:nvPr/>
        </p:nvSpPr>
        <p:spPr bwMode="auto">
          <a:xfrm>
            <a:off x="1524001" y="4149726"/>
            <a:ext cx="3009606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de-DE" sz="1800" b="1" dirty="0">
                <a:solidFill>
                  <a:schemeClr val="bg1"/>
                </a:solidFill>
              </a:rPr>
              <a:t>Мартин Лютер </a:t>
            </a:r>
            <a:r>
              <a:rPr lang="ru-RU" altLang="de-DE" sz="1800" b="1" dirty="0" smtClean="0">
                <a:solidFill>
                  <a:schemeClr val="bg1"/>
                </a:solidFill>
              </a:rPr>
              <a:t>1483-1546</a:t>
            </a:r>
            <a:endParaRPr lang="de-DE" altLang="de-DE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9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39" grpId="0" build="p"/>
      <p:bldP spid="42394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0" y="188640"/>
            <a:ext cx="9144000" cy="1167086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4000" b="1" dirty="0"/>
              <a:t>Библия </a:t>
            </a:r>
            <a:r>
              <a:rPr lang="ru-RU" altLang="de-DE" sz="4000" b="1" dirty="0"/>
              <a:t>находит путь к народу </a:t>
            </a:r>
            <a:r>
              <a:rPr lang="ru-RU" altLang="de-DE" sz="4000" b="1" dirty="0"/>
              <a:t/>
            </a:r>
            <a:br>
              <a:rPr lang="ru-RU" altLang="de-DE" sz="4000" b="1" dirty="0"/>
            </a:br>
            <a:r>
              <a:rPr lang="ru-RU" altLang="de-DE" sz="3600" b="1" dirty="0"/>
              <a:t>Перевод Библии на  народный язык</a:t>
            </a:r>
            <a:endParaRPr lang="de-DE" altLang="de-DE" sz="36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61" y="1556792"/>
            <a:ext cx="6336878" cy="48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Fußzeilenplatzhalt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/>
              <a:t>Reformation Ergebnisse fuer uns</a:t>
            </a:r>
          </a:p>
        </p:txBody>
      </p:sp>
      <p:sp>
        <p:nvSpPr>
          <p:cNvPr id="51207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EF9409-F1D6-441D-B311-58878BB0BAED}" type="slidenum">
              <a:rPr lang="de-DE" altLang="de-DE" sz="140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de-DE" altLang="de-DE" sz="1400"/>
          </a:p>
        </p:txBody>
      </p:sp>
      <p:sp>
        <p:nvSpPr>
          <p:cNvPr id="3512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812120" y="3068960"/>
            <a:ext cx="2302681" cy="3528392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de-DE" sz="2400" dirty="0"/>
              <a:t>Меланхтон: «Благодаря Лютеру Христос и апостолы вышли из мрачной и грязной темницы». </a:t>
            </a:r>
          </a:p>
        </p:txBody>
      </p:sp>
    </p:spTree>
    <p:extLst>
      <p:ext uri="{BB962C8B-B14F-4D97-AF65-F5344CB8AC3E}">
        <p14:creationId xmlns:p14="http://schemas.microsoft.com/office/powerpoint/2010/main" val="85975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3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88915"/>
            <a:ext cx="9144000" cy="111276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3600" b="1" dirty="0"/>
              <a:t>Библия донесена до </a:t>
            </a:r>
            <a:r>
              <a:rPr lang="ru-RU" altLang="de-DE" sz="3600" b="1" dirty="0" smtClean="0"/>
              <a:t>народов</a:t>
            </a:r>
            <a:r>
              <a:rPr lang="ru-RU" altLang="de-DE" sz="3600" b="1" dirty="0"/>
              <a:t/>
            </a:r>
            <a:br>
              <a:rPr lang="ru-RU" altLang="de-DE" sz="3600" b="1" dirty="0"/>
            </a:br>
            <a:r>
              <a:rPr lang="ru-RU" altLang="de-DE" sz="3200" b="1" dirty="0"/>
              <a:t>Перевод Библии на многие языки</a:t>
            </a:r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305196"/>
            <a:ext cx="10137289" cy="5373216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buNone/>
            </a:pPr>
            <a:r>
              <a:rPr lang="ru-RU" altLang="de-DE" sz="2600" dirty="0" smtClean="0"/>
              <a:t>Перевод Лютером </a:t>
            </a:r>
            <a:r>
              <a:rPr lang="ru-RU" altLang="de-DE" sz="2600" dirty="0"/>
              <a:t>подтолкнул переводы </a:t>
            </a:r>
            <a:r>
              <a:rPr lang="ru-RU" altLang="de-DE" sz="2600" dirty="0" smtClean="0"/>
              <a:t>НЗ на </a:t>
            </a:r>
            <a:r>
              <a:rPr lang="ru-RU" altLang="de-DE" sz="2600" dirty="0"/>
              <a:t>другие европейские языки:</a:t>
            </a: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ru-RU" altLang="de-DE" sz="2400" dirty="0"/>
              <a:t>1523 </a:t>
            </a:r>
            <a:r>
              <a:rPr lang="ru-RU" altLang="de-DE" sz="2400" dirty="0">
                <a:solidFill>
                  <a:srgbClr val="FF0000"/>
                </a:solidFill>
              </a:rPr>
              <a:t>французский </a:t>
            </a: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ru-RU" altLang="de-DE" sz="2400" dirty="0"/>
              <a:t>1524 Цвингли, Цюрих, </a:t>
            </a:r>
            <a:r>
              <a:rPr lang="ru-RU" altLang="de-DE" sz="2400" dirty="0">
                <a:solidFill>
                  <a:srgbClr val="FF0000"/>
                </a:solidFill>
              </a:rPr>
              <a:t>швейцарский немецкий</a:t>
            </a: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ru-RU" altLang="de-DE" sz="2400" dirty="0"/>
              <a:t>1524 На </a:t>
            </a:r>
            <a:r>
              <a:rPr lang="ru-RU" altLang="de-DE" sz="2400" dirty="0">
                <a:solidFill>
                  <a:srgbClr val="FF0000"/>
                </a:solidFill>
              </a:rPr>
              <a:t>нижненемецкий</a:t>
            </a:r>
            <a:r>
              <a:rPr lang="ru-RU" altLang="de-DE" sz="2400" dirty="0"/>
              <a:t> в Виттенберге </a:t>
            </a: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ru-RU" altLang="de-DE" sz="2400" dirty="0"/>
              <a:t>1526 на </a:t>
            </a:r>
            <a:r>
              <a:rPr lang="ru-RU" altLang="de-DE" sz="2400" dirty="0">
                <a:solidFill>
                  <a:srgbClr val="FF0000"/>
                </a:solidFill>
              </a:rPr>
              <a:t>шведском</a:t>
            </a:r>
            <a:r>
              <a:rPr lang="ru-RU" altLang="de-DE" sz="2400" dirty="0"/>
              <a:t> (в Виттенберге), </a:t>
            </a: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ru-RU" altLang="de-DE" sz="2400" dirty="0"/>
              <a:t>1526 Тиндейл на </a:t>
            </a:r>
            <a:r>
              <a:rPr lang="ru-RU" altLang="de-DE" sz="2400" dirty="0">
                <a:solidFill>
                  <a:srgbClr val="FF0000"/>
                </a:solidFill>
              </a:rPr>
              <a:t>английском</a:t>
            </a:r>
            <a:r>
              <a:rPr lang="ru-RU" altLang="de-DE" sz="2400" dirty="0"/>
              <a:t> (в Вормсе) </a:t>
            </a: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ru-RU" altLang="de-DE" sz="2400" dirty="0"/>
              <a:t>1548 </a:t>
            </a:r>
            <a:r>
              <a:rPr lang="ru-RU" altLang="de-DE" sz="2400" dirty="0">
                <a:solidFill>
                  <a:srgbClr val="FF0000"/>
                </a:solidFill>
              </a:rPr>
              <a:t>финская</a:t>
            </a:r>
            <a:r>
              <a:rPr lang="ru-RU" altLang="de-DE" sz="2400" dirty="0"/>
              <a:t> Библия</a:t>
            </a: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ru-RU" altLang="de-DE" sz="2400" dirty="0"/>
              <a:t>1550 </a:t>
            </a:r>
            <a:r>
              <a:rPr lang="ru-RU" altLang="de-DE" sz="2400" dirty="0">
                <a:solidFill>
                  <a:srgbClr val="FF0000"/>
                </a:solidFill>
              </a:rPr>
              <a:t>датская</a:t>
            </a:r>
            <a:r>
              <a:rPr lang="ru-RU" altLang="de-DE" sz="2400" dirty="0"/>
              <a:t> Библия </a:t>
            </a: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ru-RU" sz="2400" dirty="0" smtClean="0"/>
              <a:t>1554 	Иван </a:t>
            </a:r>
            <a:r>
              <a:rPr lang="ru-RU" sz="2400" dirty="0"/>
              <a:t>Федоров </a:t>
            </a:r>
            <a:r>
              <a:rPr lang="ru-RU" sz="2400" dirty="0" smtClean="0"/>
              <a:t>издал в </a:t>
            </a:r>
            <a:r>
              <a:rPr lang="ru-RU" sz="2400" dirty="0"/>
              <a:t>Москве на </a:t>
            </a:r>
            <a:r>
              <a:rPr lang="ru-RU" sz="2400" dirty="0">
                <a:solidFill>
                  <a:srgbClr val="FF0000"/>
                </a:solidFill>
              </a:rPr>
              <a:t>русском</a:t>
            </a:r>
            <a:r>
              <a:rPr lang="ru-RU" sz="2400" dirty="0"/>
              <a:t> </a:t>
            </a:r>
            <a:r>
              <a:rPr lang="ru-RU" sz="2400" dirty="0" smtClean="0"/>
              <a:t>«</a:t>
            </a:r>
            <a:r>
              <a:rPr lang="ru-RU" sz="2400" dirty="0"/>
              <a:t>Апостол»,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	в </a:t>
            </a:r>
            <a:r>
              <a:rPr lang="ru-RU" sz="2400" dirty="0"/>
              <a:t>1559 в Заблудове «Евангелие», 1581 </a:t>
            </a:r>
            <a:r>
              <a:rPr lang="ru-RU" sz="2400" dirty="0" smtClean="0"/>
              <a:t>Острожскую Библию</a:t>
            </a:r>
          </a:p>
          <a:p>
            <a:pPr marL="0" indent="0">
              <a:buNone/>
            </a:pPr>
            <a:r>
              <a:rPr lang="ru-RU" sz="2400" dirty="0" smtClean="0"/>
              <a:t>1517 </a:t>
            </a:r>
            <a:r>
              <a:rPr lang="ru-RU" sz="2400" dirty="0" smtClean="0"/>
              <a:t>(</a:t>
            </a:r>
            <a:r>
              <a:rPr lang="ru-RU" sz="2400" b="1" dirty="0" smtClean="0">
                <a:solidFill>
                  <a:srgbClr val="FF0000"/>
                </a:solidFill>
              </a:rPr>
              <a:t>!</a:t>
            </a:r>
            <a:r>
              <a:rPr lang="ru-RU" sz="2400" dirty="0" smtClean="0"/>
              <a:t>)   Франциск </a:t>
            </a:r>
            <a:r>
              <a:rPr lang="ru-RU" sz="2400" dirty="0"/>
              <a:t>Скорина </a:t>
            </a:r>
            <a:r>
              <a:rPr lang="ru-RU" sz="2400" dirty="0" smtClean="0"/>
              <a:t>издал в </a:t>
            </a:r>
            <a:r>
              <a:rPr lang="ru-RU" sz="2400" dirty="0"/>
              <a:t>Праге </a:t>
            </a:r>
            <a:r>
              <a:rPr lang="ru-RU" sz="2400" dirty="0" smtClean="0"/>
              <a:t>белорусскую «</a:t>
            </a:r>
            <a:r>
              <a:rPr lang="ru-RU" sz="2400" dirty="0"/>
              <a:t>Псалтырь</a:t>
            </a:r>
            <a:r>
              <a:rPr lang="ru-RU" sz="2400" dirty="0" smtClean="0"/>
              <a:t>»,  	в 1517-1519 издал </a:t>
            </a:r>
            <a:r>
              <a:rPr lang="ru-RU" sz="2400" dirty="0"/>
              <a:t>23 книги Библии</a:t>
            </a:r>
            <a:r>
              <a:rPr lang="ru-RU" sz="2400" dirty="0" smtClean="0"/>
              <a:t>. 1525 </a:t>
            </a:r>
            <a:r>
              <a:rPr lang="ru-RU" sz="2400" dirty="0"/>
              <a:t>в </a:t>
            </a:r>
            <a:r>
              <a:rPr lang="ru-RU" sz="2400" dirty="0" smtClean="0"/>
              <a:t>Вильне «</a:t>
            </a:r>
            <a:r>
              <a:rPr lang="ru-RU" sz="2400" dirty="0"/>
              <a:t>Апостол</a:t>
            </a:r>
            <a:r>
              <a:rPr lang="ru-RU" sz="2400" dirty="0" smtClean="0"/>
              <a:t>».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4804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3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5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5713" y="1"/>
            <a:ext cx="5580062" cy="6881813"/>
          </a:xfrm>
        </p:spPr>
      </p:pic>
      <p:sp>
        <p:nvSpPr>
          <p:cNvPr id="60419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de-DE" altLang="de-DE" sz="1400">
              <a:solidFill>
                <a:srgbClr val="000000"/>
              </a:solidFill>
            </a:endParaRPr>
          </a:p>
        </p:txBody>
      </p:sp>
      <p:sp>
        <p:nvSpPr>
          <p:cNvPr id="60420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de-DE" altLang="de-DE" sz="1400">
                <a:solidFill>
                  <a:srgbClr val="000000"/>
                </a:solidFill>
              </a:rPr>
              <a:t>Reformation Ergebnisse fuer uns</a:t>
            </a:r>
          </a:p>
        </p:txBody>
      </p:sp>
      <p:sp>
        <p:nvSpPr>
          <p:cNvPr id="60421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fld id="{A8E79852-7533-464C-95C8-8941FCC2503A}" type="slidenum">
              <a:rPr lang="de-DE" altLang="de-DE" sz="140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buNone/>
              </a:pPr>
              <a:t>36</a:t>
            </a:fld>
            <a:endParaRPr lang="de-DE" altLang="de-DE" sz="1400">
              <a:solidFill>
                <a:srgbClr val="000000"/>
              </a:solidFill>
            </a:endParaRP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1451113" y="1341438"/>
            <a:ext cx="36146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de-DE" sz="2400" b="1" dirty="0" smtClean="0">
                <a:solidFill>
                  <a:srgbClr val="FFFFFF"/>
                </a:solidFill>
              </a:rPr>
              <a:t>Библию каждый может понять</a:t>
            </a:r>
            <a:endParaRPr lang="de-DE" altLang="de-DE" sz="2400" b="1" dirty="0">
              <a:solidFill>
                <a:srgbClr val="FFFFFF"/>
              </a:solidFill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1451114" y="2203451"/>
            <a:ext cx="3614600" cy="85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de-DE" sz="2400" b="1" dirty="0" smtClean="0">
                <a:solidFill>
                  <a:srgbClr val="FFFFFF"/>
                </a:solidFill>
              </a:rPr>
              <a:t>Буквальный смысл и есть истина</a:t>
            </a:r>
            <a:endParaRPr lang="de-DE" altLang="de-DE" sz="2400" dirty="0">
              <a:solidFill>
                <a:srgbClr val="FFFFFF"/>
              </a:solidFill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1451113" y="3060700"/>
            <a:ext cx="330973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de-DE" sz="2400" b="1" dirty="0" smtClean="0">
                <a:solidFill>
                  <a:srgbClr val="FFFFFF"/>
                </a:solidFill>
              </a:rPr>
              <a:t>Писание толкует само себя</a:t>
            </a:r>
            <a:endParaRPr lang="de-DE" altLang="de-DE" sz="2400" b="1" dirty="0">
              <a:solidFill>
                <a:srgbClr val="FFFFFF"/>
              </a:solidFill>
            </a:endParaRPr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1451113" y="3946525"/>
            <a:ext cx="36574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de-DE" sz="2400" b="1" dirty="0" smtClean="0">
                <a:solidFill>
                  <a:srgbClr val="FFFFFF"/>
                </a:solidFill>
              </a:rPr>
              <a:t>Слово Писания имеет высший авторитет</a:t>
            </a:r>
            <a:r>
              <a:rPr lang="de-DE" altLang="de-DE" sz="2400" b="1" dirty="0" smtClean="0">
                <a:solidFill>
                  <a:srgbClr val="FFFFFF"/>
                </a:solidFill>
              </a:rPr>
              <a:t>, </a:t>
            </a:r>
            <a:r>
              <a:rPr lang="ru-RU" altLang="de-DE" sz="2400" b="1" dirty="0" smtClean="0">
                <a:solidFill>
                  <a:srgbClr val="FFFFFF"/>
                </a:solidFill>
              </a:rPr>
              <a:t/>
            </a:r>
            <a:br>
              <a:rPr lang="ru-RU" altLang="de-DE" sz="2400" b="1" dirty="0" smtClean="0">
                <a:solidFill>
                  <a:srgbClr val="FFFFFF"/>
                </a:solidFill>
              </a:rPr>
            </a:br>
            <a:r>
              <a:rPr lang="ru-RU" altLang="de-DE" sz="2400" b="1" dirty="0" smtClean="0">
                <a:solidFill>
                  <a:srgbClr val="FFFFFF"/>
                </a:solidFill>
              </a:rPr>
              <a:t>ему должно повинвваться</a:t>
            </a:r>
            <a:endParaRPr lang="de-DE" altLang="de-DE" sz="2400" dirty="0">
              <a:solidFill>
                <a:srgbClr val="FFFFFF"/>
              </a:solidFill>
            </a:endParaRPr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1396965" y="5504536"/>
            <a:ext cx="36687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de-DE" sz="2400" b="1" dirty="0" smtClean="0">
                <a:solidFill>
                  <a:srgbClr val="FFFFFF"/>
                </a:solidFill>
              </a:rPr>
              <a:t>Дух Святой дает внутреннюю ясность</a:t>
            </a:r>
            <a:endParaRPr lang="de-DE" altLang="de-DE" sz="2400" dirty="0">
              <a:solidFill>
                <a:srgbClr val="FFFFFF"/>
              </a:solidFill>
            </a:endParaRPr>
          </a:p>
        </p:txBody>
      </p:sp>
      <p:sp>
        <p:nvSpPr>
          <p:cNvPr id="60427" name="Titel 1"/>
          <p:cNvSpPr>
            <a:spLocks noGrp="1"/>
          </p:cNvSpPr>
          <p:nvPr>
            <p:ph type="title"/>
          </p:nvPr>
        </p:nvSpPr>
        <p:spPr>
          <a:xfrm>
            <a:off x="1524001" y="274639"/>
            <a:ext cx="4932363" cy="777875"/>
          </a:xfrm>
          <a:solidFill>
            <a:schemeClr val="accent1"/>
          </a:solidFill>
        </p:spPr>
        <p:txBody>
          <a:bodyPr/>
          <a:lstStyle/>
          <a:p>
            <a:r>
              <a:rPr lang="ru-RU" altLang="de-DE" sz="3600" dirty="0" smtClean="0"/>
              <a:t>Библия для всех</a:t>
            </a:r>
            <a:endParaRPr lang="de-DE" altLang="de-DE" sz="3600" dirty="0"/>
          </a:p>
        </p:txBody>
      </p:sp>
    </p:spTree>
    <p:extLst>
      <p:ext uri="{BB962C8B-B14F-4D97-AF65-F5344CB8AC3E}">
        <p14:creationId xmlns:p14="http://schemas.microsoft.com/office/powerpoint/2010/main" val="373761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6349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mtClean="0"/>
              <a:t>s</a:t>
            </a:r>
          </a:p>
        </p:txBody>
      </p:sp>
      <p:sp>
        <p:nvSpPr>
          <p:cNvPr id="63492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/>
          </a:p>
        </p:txBody>
      </p:sp>
      <p:sp>
        <p:nvSpPr>
          <p:cNvPr id="63493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/>
              <a:t>Reformation Ergebnisse fuer uns</a:t>
            </a:r>
          </a:p>
        </p:txBody>
      </p:sp>
      <p:sp>
        <p:nvSpPr>
          <p:cNvPr id="6349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B40E2F-93A6-42A8-8F08-2E6314D732C9}" type="slidenum">
              <a:rPr lang="de-DE" altLang="de-DE" sz="140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de-DE" altLang="de-DE" sz="1400"/>
          </a:p>
        </p:txBody>
      </p:sp>
      <p:pic>
        <p:nvPicPr>
          <p:cNvPr id="63495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188913"/>
            <a:ext cx="9194800" cy="653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25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16633"/>
            <a:ext cx="9144000" cy="791418"/>
          </a:xfrm>
          <a:solidFill>
            <a:schemeClr val="accent1"/>
          </a:solidFill>
        </p:spPr>
        <p:txBody>
          <a:bodyPr/>
          <a:lstStyle/>
          <a:p>
            <a:r>
              <a:rPr lang="ru-RU" sz="4000" dirty="0"/>
              <a:t>Новшества в богослужении</a:t>
            </a:r>
            <a:endParaRPr lang="ru-RU" sz="3600" dirty="0"/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908049"/>
            <a:ext cx="3670852" cy="5761311"/>
          </a:xfrm>
        </p:spPr>
        <p:txBody>
          <a:bodyPr/>
          <a:lstStyle/>
          <a:p>
            <a:pPr marL="266700" indent="-266700" eaLnBrk="1" hangingPunct="1">
              <a:spcBef>
                <a:spcPts val="0"/>
              </a:spcBef>
              <a:buNone/>
            </a:pPr>
            <a:r>
              <a:rPr lang="ru-RU" altLang="de-DE" sz="2400" dirty="0"/>
              <a:t>В центре </a:t>
            </a:r>
            <a:r>
              <a:rPr lang="ru-RU" altLang="de-DE" sz="2400" dirty="0" smtClean="0"/>
              <a:t>богослужения </a:t>
            </a:r>
            <a:r>
              <a:rPr lang="ru-RU" altLang="de-DE" sz="2400" b="1" dirty="0"/>
              <a:t>чтение и проповедь из Писания на понятном народном языке</a:t>
            </a:r>
            <a:r>
              <a:rPr lang="ru-RU" altLang="de-DE" sz="2400" dirty="0"/>
              <a:t>. </a:t>
            </a:r>
          </a:p>
          <a:p>
            <a:pPr marL="274638" indent="-247650" eaLnBrk="1" hangingPunct="1">
              <a:spcBef>
                <a:spcPts val="0"/>
              </a:spcBef>
            </a:pPr>
            <a:r>
              <a:rPr lang="ru-RU" sz="2400" dirty="0" smtClean="0"/>
              <a:t>Проповедь должна быть близка к жизни, основательна и доходчива.</a:t>
            </a:r>
          </a:p>
          <a:p>
            <a:pPr marL="274638" indent="-247650" eaLnBrk="1" hangingPunct="1">
              <a:spcBef>
                <a:spcPts val="0"/>
              </a:spcBef>
            </a:pPr>
            <a:r>
              <a:rPr lang="ru-RU" sz="2400" dirty="0" smtClean="0"/>
              <a:t>Это </a:t>
            </a:r>
            <a:r>
              <a:rPr lang="ru-RU" sz="2400" dirty="0"/>
              <a:t>имело</a:t>
            </a:r>
            <a:r>
              <a:rPr lang="de-DE" sz="2400" dirty="0"/>
              <a:t> </a:t>
            </a:r>
            <a:r>
              <a:rPr lang="ru-RU" sz="2400" dirty="0"/>
              <a:t>большое</a:t>
            </a:r>
            <a:r>
              <a:rPr lang="de-DE" sz="2400" dirty="0"/>
              <a:t> </a:t>
            </a:r>
            <a:r>
              <a:rPr lang="ru-RU" sz="2400" dirty="0"/>
              <a:t>влияние н</a:t>
            </a:r>
            <a:r>
              <a:rPr lang="de-DE" sz="2400" dirty="0"/>
              <a:t>a</a:t>
            </a:r>
            <a:r>
              <a:rPr lang="ru-RU" sz="2400" dirty="0"/>
              <a:t> многих слушателей</a:t>
            </a:r>
            <a:r>
              <a:rPr lang="de-DE" sz="2400" dirty="0"/>
              <a:t>. </a:t>
            </a:r>
          </a:p>
          <a:p>
            <a:pPr marL="274638" indent="-247650" eaLnBrk="1" hangingPunct="1">
              <a:spcBef>
                <a:spcPts val="0"/>
              </a:spcBef>
            </a:pPr>
            <a:r>
              <a:rPr lang="ru-RU" sz="2400" dirty="0"/>
              <a:t>Однако большинство прихожан</a:t>
            </a:r>
            <a:r>
              <a:rPr lang="de-DE" sz="2400" dirty="0"/>
              <a:t> </a:t>
            </a:r>
            <a:r>
              <a:rPr lang="ru-RU" sz="2400" dirty="0"/>
              <a:t>не стали последователями Христа</a:t>
            </a:r>
            <a:r>
              <a:rPr lang="de-DE" sz="2400" dirty="0"/>
              <a:t>.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908050"/>
            <a:ext cx="5618162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90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3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de-DE" altLang="de-DE" sz="1400">
              <a:solidFill>
                <a:srgbClr val="000000"/>
              </a:solidFill>
            </a:endParaRPr>
          </a:p>
        </p:txBody>
      </p:sp>
      <p:sp>
        <p:nvSpPr>
          <p:cNvPr id="65540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de-DE" altLang="de-DE" sz="1400">
                <a:solidFill>
                  <a:srgbClr val="000000"/>
                </a:solidFill>
              </a:rPr>
              <a:t>Reformation Ergebnisse fuer uns</a:t>
            </a:r>
          </a:p>
        </p:txBody>
      </p:sp>
      <p:sp>
        <p:nvSpPr>
          <p:cNvPr id="65541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fld id="{C22693FA-015A-401F-AE92-6CD4DD157F6E}" type="slidenum">
              <a:rPr lang="de-DE" altLang="de-DE" sz="140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buNone/>
              </a:pPr>
              <a:t>39</a:t>
            </a:fld>
            <a:endParaRPr lang="de-DE" altLang="de-DE" sz="1400">
              <a:solidFill>
                <a:srgbClr val="000000"/>
              </a:solidFill>
            </a:endParaRPr>
          </a:p>
        </p:txBody>
      </p:sp>
      <p:pic>
        <p:nvPicPr>
          <p:cNvPr id="65542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2950" y="-16902113"/>
            <a:ext cx="4873625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Inhaltsplatzhalter 9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-242888"/>
            <a:ext cx="9144000" cy="7100888"/>
          </a:xfrm>
        </p:spPr>
      </p:pic>
      <p:sp>
        <p:nvSpPr>
          <p:cNvPr id="65538" name="Titel 1"/>
          <p:cNvSpPr>
            <a:spLocks noGrp="1"/>
          </p:cNvSpPr>
          <p:nvPr>
            <p:ph type="title"/>
          </p:nvPr>
        </p:nvSpPr>
        <p:spPr>
          <a:xfrm>
            <a:off x="609600" y="168622"/>
            <a:ext cx="10972800" cy="1143000"/>
          </a:xfrm>
        </p:spPr>
        <p:txBody>
          <a:bodyPr/>
          <a:lstStyle/>
          <a:p>
            <a:r>
              <a:rPr lang="ru-RU" altLang="de-DE" sz="3000" dirty="0" smtClean="0">
                <a:solidFill>
                  <a:schemeClr val="bg1"/>
                </a:solidFill>
              </a:rPr>
              <a:t>Рембранд изобразил меннонитского проповедника </a:t>
            </a:r>
            <a:br>
              <a:rPr lang="ru-RU" altLang="de-DE" sz="3000" dirty="0" smtClean="0">
                <a:solidFill>
                  <a:schemeClr val="bg1"/>
                </a:solidFill>
              </a:rPr>
            </a:br>
            <a:r>
              <a:rPr lang="ru-RU" altLang="de-DE" sz="3000" dirty="0" smtClean="0">
                <a:solidFill>
                  <a:schemeClr val="bg1"/>
                </a:solidFill>
              </a:rPr>
              <a:t>Ансло с его женой за размышлением о Библии</a:t>
            </a:r>
            <a:endParaRPr lang="de-DE" altLang="de-DE" sz="3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5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Европейская Реформация </a:t>
            </a:r>
            <a:r>
              <a:rPr lang="ru-RU" b="1" dirty="0" smtClean="0"/>
              <a:t>и духовное </a:t>
            </a:r>
            <a:r>
              <a:rPr lang="ru-RU" b="1" dirty="0"/>
              <a:t>пробуждение </a:t>
            </a:r>
            <a:r>
              <a:rPr lang="ru-RU" b="1" dirty="0" smtClean="0"/>
              <a:t>в </a:t>
            </a:r>
            <a:r>
              <a:rPr lang="ru-RU" b="1" dirty="0"/>
              <a:t>Российской империи</a:t>
            </a:r>
            <a:endParaRPr lang="de-DE" cap="non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43013" y="1853754"/>
            <a:ext cx="10201275" cy="42470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План</a:t>
            </a:r>
            <a:endParaRPr lang="ru-RU" sz="1800" dirty="0" smtClean="0"/>
          </a:p>
          <a:p>
            <a:r>
              <a:rPr lang="ru-RU" sz="2400" b="1" dirty="0" smtClean="0"/>
              <a:t>Важные для пробуждения моменты Реформации </a:t>
            </a:r>
            <a:r>
              <a:rPr lang="ru-RU" sz="1600" dirty="0" smtClean="0"/>
              <a:t>(Библия, спасение по благодати по вере, Церковь и Община, гонения от государства и церкви, отличия между Кат, Реф и Крещ) </a:t>
            </a:r>
            <a:endParaRPr lang="ru-RU" sz="1800" dirty="0" smtClean="0"/>
          </a:p>
          <a:p>
            <a:r>
              <a:rPr lang="ru-RU" sz="2400" b="1" dirty="0" smtClean="0"/>
              <a:t>Пробуждение в России в 19-м веке</a:t>
            </a:r>
            <a:r>
              <a:rPr lang="de-DE" sz="2400" b="1" dirty="0" smtClean="0"/>
              <a:t> </a:t>
            </a:r>
            <a:r>
              <a:rPr lang="ru-RU" sz="2400" b="1" dirty="0" smtClean="0"/>
              <a:t>– взаимосвязи и параллели с Реформацией </a:t>
            </a:r>
          </a:p>
          <a:p>
            <a:pPr lvl="1"/>
            <a:r>
              <a:rPr lang="ru-RU" sz="1600" dirty="0" smtClean="0"/>
              <a:t>влияние Библии, пиетистов, меннонитов, баптистов, движ пробуждения </a:t>
            </a:r>
          </a:p>
          <a:p>
            <a:pPr lvl="1"/>
            <a:r>
              <a:rPr lang="ru-RU" sz="1600" dirty="0" smtClean="0"/>
              <a:t>Внутренний поиск (духи, менталитет, русские рел. движения, молокане) </a:t>
            </a:r>
          </a:p>
          <a:p>
            <a:pPr lvl="1"/>
            <a:r>
              <a:rPr lang="ru-RU" sz="1600" dirty="0" smtClean="0"/>
              <a:t>Формы общины, организация </a:t>
            </a:r>
          </a:p>
          <a:p>
            <a:pPr lvl="1"/>
            <a:r>
              <a:rPr lang="ru-RU" sz="1600" dirty="0" smtClean="0"/>
              <a:t>Спонтанное (?) пробуждение   </a:t>
            </a:r>
          </a:p>
        </p:txBody>
      </p:sp>
    </p:spTree>
    <p:extLst>
      <p:ext uri="{BB962C8B-B14F-4D97-AF65-F5344CB8AC3E}">
        <p14:creationId xmlns:p14="http://schemas.microsoft.com/office/powerpoint/2010/main" val="2117591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altLang="de-DE" sz="2800" b="1" dirty="0" smtClean="0"/>
              <a:t>5</a:t>
            </a:r>
            <a:r>
              <a:rPr lang="ru-RU" altLang="de-DE" sz="2400" dirty="0" smtClean="0"/>
              <a:t>. </a:t>
            </a:r>
            <a:endParaRPr lang="ru-RU" altLang="de-DE" sz="2400" dirty="0"/>
          </a:p>
          <a:p>
            <a:pPr marL="0" indent="0" algn="ctr">
              <a:buNone/>
            </a:pPr>
            <a:r>
              <a:rPr lang="ru-RU" altLang="de-DE" sz="3600" b="1" dirty="0"/>
              <a:t>Искание </a:t>
            </a:r>
          </a:p>
          <a:p>
            <a:pPr marL="0" indent="0" algn="ctr">
              <a:buNone/>
            </a:pPr>
            <a:r>
              <a:rPr lang="ru-RU" altLang="de-DE" sz="3600" b="1" dirty="0"/>
              <a:t>пути спасения</a:t>
            </a:r>
            <a:endParaRPr lang="ru-RU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338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60650"/>
            <a:ext cx="9144000" cy="792087"/>
          </a:xfr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3200" dirty="0"/>
              <a:t>Искание пути спасения</a:t>
            </a:r>
            <a:endParaRPr lang="de-DE" sz="3200" dirty="0"/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536" y="1052736"/>
            <a:ext cx="8748464" cy="580526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400" dirty="0"/>
              <a:t>Всеведущий Бог справедливо судит и милует человека. </a:t>
            </a:r>
          </a:p>
          <a:p>
            <a:pPr eaLnBrk="1" hangingPunct="1">
              <a:buNone/>
            </a:pPr>
            <a:r>
              <a:rPr lang="ru-RU" sz="2400" dirty="0"/>
              <a:t>Человек грешен, смертен и нуждается в спасении. </a:t>
            </a:r>
          </a:p>
          <a:p>
            <a:pPr algn="r" eaLnBrk="1" hangingPunct="1">
              <a:buNone/>
            </a:pPr>
            <a:r>
              <a:rPr lang="ru-RU" sz="2400" dirty="0"/>
              <a:t>Это было общим осознанием людей того времени. </a:t>
            </a:r>
          </a:p>
          <a:p>
            <a:pPr eaLnBrk="1" hangingPunct="1">
              <a:buFontTx/>
              <a:buNone/>
            </a:pPr>
            <a:r>
              <a:rPr lang="ru-RU" sz="2400" b="1" dirty="0"/>
              <a:t>Как человеку достичь спасения? </a:t>
            </a:r>
          </a:p>
          <a:p>
            <a:pPr eaLnBrk="1" hangingPunct="1"/>
            <a:r>
              <a:rPr lang="ru-RU" sz="2400" dirty="0"/>
              <a:t>Заслугами, добрыми делами, молитвами, постами и другими делами благочестия. </a:t>
            </a:r>
          </a:p>
          <a:p>
            <a:pPr eaLnBrk="1" hangingPunct="1"/>
            <a:r>
              <a:rPr lang="ru-RU" sz="2400" dirty="0"/>
              <a:t>Призывая на помощь святых, Марию, через таинства, совершаемые священством, за счет запаса добрых дел. </a:t>
            </a:r>
          </a:p>
          <a:p>
            <a:pPr eaLnBrk="1" hangingPunct="1"/>
            <a:r>
              <a:rPr lang="ru-RU" sz="2400" dirty="0"/>
              <a:t>Будучи верным дитем церкви, которой доверено вершить спасение паствы. </a:t>
            </a:r>
          </a:p>
          <a:p>
            <a:pPr eaLnBrk="1" hangingPunct="1">
              <a:buFontTx/>
              <a:buNone/>
            </a:pPr>
            <a:r>
              <a:rPr lang="ru-RU" sz="2400" b="1" dirty="0"/>
              <a:t>Реформаторы</a:t>
            </a:r>
            <a:r>
              <a:rPr lang="ru-RU" sz="2400" dirty="0"/>
              <a:t> не опровергали основы христианства, </a:t>
            </a:r>
            <a:br>
              <a:rPr lang="ru-RU" sz="2400" dirty="0"/>
            </a:br>
            <a:r>
              <a:rPr lang="ru-RU" sz="2400" dirty="0"/>
              <a:t>а </a:t>
            </a:r>
            <a:r>
              <a:rPr lang="ru-RU" sz="2400" b="1" dirty="0"/>
              <a:t>ревновали об истинной вере</a:t>
            </a:r>
            <a:r>
              <a:rPr lang="ru-RU" sz="2400" dirty="0"/>
              <a:t>, которая правильно понимает замысел Божий и исполняет Его волю.</a:t>
            </a:r>
          </a:p>
          <a:p>
            <a:pPr eaLnBrk="1" hangingPunct="1">
              <a:buFontTx/>
              <a:buNone/>
            </a:pPr>
            <a:r>
              <a:rPr lang="ru-RU" sz="2400" dirty="0"/>
              <a:t>Этой </a:t>
            </a:r>
            <a:r>
              <a:rPr lang="ru-RU" sz="2400" b="1" dirty="0"/>
              <a:t>верой</a:t>
            </a:r>
            <a:r>
              <a:rPr lang="ru-RU" sz="2400" dirty="0"/>
              <a:t> они хотели жить и ее передать другим.</a:t>
            </a:r>
          </a:p>
        </p:txBody>
      </p:sp>
    </p:spTree>
    <p:extLst>
      <p:ext uri="{BB962C8B-B14F-4D97-AF65-F5344CB8AC3E}">
        <p14:creationId xmlns:p14="http://schemas.microsoft.com/office/powerpoint/2010/main" val="415070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39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6888"/>
            <a:ext cx="4541838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549276"/>
            <a:ext cx="4541838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188914"/>
            <a:ext cx="9144000" cy="503237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3200" dirty="0"/>
              <a:t>Католицизм </a:t>
            </a:r>
            <a:r>
              <a:rPr lang="de-DE" altLang="de-DE" sz="3200" dirty="0"/>
              <a:t>– </a:t>
            </a:r>
            <a:r>
              <a:rPr lang="ru-RU" altLang="de-DE" sz="3200" dirty="0"/>
              <a:t>Реформация </a:t>
            </a:r>
            <a:endParaRPr lang="de-DE" altLang="de-DE" sz="3200" dirty="0"/>
          </a:p>
        </p:txBody>
      </p:sp>
      <p:sp>
        <p:nvSpPr>
          <p:cNvPr id="36352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03389" y="1125538"/>
            <a:ext cx="4105275" cy="5732462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b="1" dirty="0" smtClean="0"/>
              <a:t>Католическое учение</a:t>
            </a:r>
            <a:endParaRPr lang="de-DE" b="1" dirty="0" smtClean="0"/>
          </a:p>
          <a:p>
            <a:pPr>
              <a:lnSpc>
                <a:spcPct val="80000"/>
              </a:lnSpc>
              <a:defRPr/>
            </a:pPr>
            <a:r>
              <a:rPr lang="ru-RU" sz="2300" b="1" dirty="0"/>
              <a:t>Церковь </a:t>
            </a:r>
            <a:r>
              <a:rPr lang="de-DE" sz="2300" dirty="0"/>
              <a:t> </a:t>
            </a:r>
            <a:r>
              <a:rPr lang="ru-RU" sz="2300" dirty="0"/>
              <a:t>есть столп и </a:t>
            </a:r>
            <a:r>
              <a:rPr lang="ru-RU" sz="2300" b="1" dirty="0"/>
              <a:t>утверждение истины и Св. Писание</a:t>
            </a:r>
            <a:r>
              <a:rPr lang="de-DE" sz="2300" dirty="0"/>
              <a:t> </a:t>
            </a:r>
            <a:r>
              <a:rPr lang="ru-RU" sz="2300" dirty="0"/>
              <a:t>должно понимать только в толковании церкви</a:t>
            </a:r>
            <a:r>
              <a:rPr lang="de-DE" sz="2300" dirty="0"/>
              <a:t>.</a:t>
            </a:r>
          </a:p>
          <a:p>
            <a:pPr>
              <a:lnSpc>
                <a:spcPct val="80000"/>
              </a:lnSpc>
              <a:defRPr/>
            </a:pPr>
            <a:r>
              <a:rPr lang="ru-RU" sz="2300" dirty="0"/>
              <a:t>Спасение обретается </a:t>
            </a:r>
            <a:r>
              <a:rPr lang="ru-RU" sz="2300" b="1" dirty="0"/>
              <a:t>только в церкви </a:t>
            </a:r>
            <a:r>
              <a:rPr lang="ru-RU" sz="2300" dirty="0"/>
              <a:t>через </a:t>
            </a:r>
            <a:r>
              <a:rPr lang="ru-RU" sz="2300" b="1" dirty="0"/>
              <a:t>таинства</a:t>
            </a:r>
            <a:r>
              <a:rPr lang="de-DE" sz="2300" dirty="0"/>
              <a:t>.</a:t>
            </a:r>
          </a:p>
          <a:p>
            <a:pPr>
              <a:lnSpc>
                <a:spcPct val="80000"/>
              </a:lnSpc>
              <a:defRPr/>
            </a:pPr>
            <a:r>
              <a:rPr lang="ru-RU" sz="2300" dirty="0"/>
              <a:t>Истинная </a:t>
            </a:r>
            <a:r>
              <a:rPr lang="ru-RU" sz="2300" b="1" dirty="0"/>
              <a:t>церковь</a:t>
            </a:r>
            <a:r>
              <a:rPr lang="ru-RU" sz="2300" dirty="0"/>
              <a:t> только там</a:t>
            </a:r>
            <a:r>
              <a:rPr lang="de-DE" sz="2300" dirty="0"/>
              <a:t>, </a:t>
            </a:r>
            <a:r>
              <a:rPr lang="ru-RU" sz="2300" dirty="0"/>
              <a:t>где есть </a:t>
            </a:r>
            <a:r>
              <a:rPr lang="ru-RU" sz="2300" b="1" dirty="0"/>
              <a:t>иерархия</a:t>
            </a:r>
            <a:r>
              <a:rPr lang="ru-RU" sz="2300" dirty="0"/>
              <a:t> с апостольским преемством и держится решений </a:t>
            </a:r>
            <a:r>
              <a:rPr lang="ru-RU" sz="2300" b="1" dirty="0"/>
              <a:t>соборов</a:t>
            </a:r>
            <a:endParaRPr lang="de-DE" sz="2300" b="1" dirty="0"/>
          </a:p>
          <a:p>
            <a:pPr>
              <a:lnSpc>
                <a:spcPct val="80000"/>
              </a:lnSpc>
              <a:defRPr/>
            </a:pPr>
            <a:r>
              <a:rPr lang="ru-RU" sz="2300" dirty="0"/>
              <a:t>Римский </a:t>
            </a:r>
            <a:r>
              <a:rPr lang="ru-RU" sz="2300" b="1" dirty="0"/>
              <a:t>папа</a:t>
            </a:r>
            <a:r>
              <a:rPr lang="ru-RU" sz="2300" dirty="0"/>
              <a:t> есть </a:t>
            </a:r>
            <a:r>
              <a:rPr lang="ru-RU" sz="2300" b="1" dirty="0"/>
              <a:t>наместник</a:t>
            </a:r>
            <a:r>
              <a:rPr lang="ru-RU" sz="2300" dirty="0"/>
              <a:t> Христа на земле и </a:t>
            </a:r>
            <a:r>
              <a:rPr lang="ru-RU" sz="2300" b="1" dirty="0"/>
              <a:t>глава</a:t>
            </a:r>
            <a:r>
              <a:rPr lang="ru-RU" sz="2300" dirty="0"/>
              <a:t> церкви</a:t>
            </a:r>
            <a:r>
              <a:rPr lang="de-DE" sz="2300" dirty="0"/>
              <a:t>.</a:t>
            </a:r>
            <a:endParaRPr lang="de-DE" altLang="de-DE" sz="2300" dirty="0"/>
          </a:p>
        </p:txBody>
      </p:sp>
      <p:sp>
        <p:nvSpPr>
          <p:cNvPr id="36352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162675" y="1125538"/>
            <a:ext cx="4541838" cy="5732462"/>
          </a:xfrm>
        </p:spPr>
        <p:txBody>
          <a:bodyPr/>
          <a:lstStyle/>
          <a:p>
            <a:pPr indent="-247650" algn="ctr" eaLnBrk="1" hangingPunct="1">
              <a:lnSpc>
                <a:spcPct val="90000"/>
              </a:lnSpc>
              <a:buNone/>
            </a:pPr>
            <a:r>
              <a:rPr lang="ru-RU" altLang="de-DE" sz="2600" b="1" dirty="0"/>
              <a:t>Принципы Реформации</a:t>
            </a:r>
            <a:endParaRPr lang="de-DE" altLang="de-DE" sz="2600" b="1" dirty="0"/>
          </a:p>
          <a:p>
            <a:pPr indent="-247650" eaLnBrk="1" hangingPunct="1">
              <a:lnSpc>
                <a:spcPct val="90000"/>
              </a:lnSpc>
            </a:pPr>
            <a:r>
              <a:rPr lang="ru-RU" altLang="de-DE" sz="2400" b="1" dirty="0"/>
              <a:t>Только Писание</a:t>
            </a:r>
            <a:r>
              <a:rPr lang="de-DE" altLang="de-DE" sz="2400" dirty="0"/>
              <a:t> </a:t>
            </a:r>
            <a:r>
              <a:rPr lang="ru-RU" altLang="de-DE" sz="2400" dirty="0"/>
              <a:t>является основанием христианской веры</a:t>
            </a:r>
            <a:r>
              <a:rPr lang="de-DE" altLang="de-DE" sz="2400" dirty="0"/>
              <a:t>, </a:t>
            </a:r>
            <a:br>
              <a:rPr lang="de-DE" altLang="de-DE" sz="2400" dirty="0"/>
            </a:br>
            <a:r>
              <a:rPr lang="ru-RU" altLang="de-DE" sz="2400" dirty="0"/>
              <a:t>а не церковная традиция</a:t>
            </a:r>
            <a:r>
              <a:rPr lang="de-DE" altLang="de-DE" sz="2400" dirty="0"/>
              <a:t>.</a:t>
            </a:r>
          </a:p>
          <a:p>
            <a:pPr indent="-247650" eaLnBrk="1" hangingPunct="1">
              <a:lnSpc>
                <a:spcPct val="90000"/>
              </a:lnSpc>
            </a:pPr>
            <a:r>
              <a:rPr lang="ru-RU" altLang="de-DE" sz="2400" b="1" dirty="0"/>
              <a:t>Только благодатью Божией</a:t>
            </a:r>
            <a:r>
              <a:rPr lang="de-DE" altLang="de-DE" sz="2400" dirty="0"/>
              <a:t> </a:t>
            </a:r>
            <a:r>
              <a:rPr lang="ru-RU" altLang="de-DE" sz="2400" dirty="0"/>
              <a:t>человек спасается</a:t>
            </a:r>
            <a:r>
              <a:rPr lang="de-DE" altLang="de-DE" sz="2400" dirty="0"/>
              <a:t>, </a:t>
            </a:r>
            <a:br>
              <a:rPr lang="de-DE" altLang="de-DE" sz="2400" dirty="0"/>
            </a:br>
            <a:r>
              <a:rPr lang="ru-RU" altLang="de-DE" sz="2400" dirty="0"/>
              <a:t>а не добрыми делами</a:t>
            </a:r>
            <a:r>
              <a:rPr lang="de-DE" altLang="de-DE" sz="2400" dirty="0"/>
              <a:t>.</a:t>
            </a:r>
          </a:p>
          <a:p>
            <a:pPr indent="-247650" eaLnBrk="1" hangingPunct="1">
              <a:lnSpc>
                <a:spcPct val="90000"/>
              </a:lnSpc>
            </a:pPr>
            <a:r>
              <a:rPr lang="ru-RU" altLang="de-DE" sz="2400" b="1" dirty="0"/>
              <a:t>Только через веру</a:t>
            </a:r>
            <a:r>
              <a:rPr lang="de-DE" altLang="de-DE" sz="2400" dirty="0"/>
              <a:t> </a:t>
            </a:r>
            <a:r>
              <a:rPr lang="ru-RU" altLang="de-DE" sz="2400" dirty="0"/>
              <a:t>человек получает оправдание</a:t>
            </a:r>
            <a:r>
              <a:rPr lang="de-DE" altLang="de-DE" sz="2400" dirty="0"/>
              <a:t>, </a:t>
            </a:r>
            <a:br>
              <a:rPr lang="de-DE" altLang="de-DE" sz="2400" dirty="0"/>
            </a:br>
            <a:r>
              <a:rPr lang="ru-RU" altLang="de-DE" sz="2400" dirty="0"/>
              <a:t>а не через таинства</a:t>
            </a:r>
            <a:r>
              <a:rPr lang="de-DE" altLang="de-DE" sz="2400" dirty="0"/>
              <a:t>.</a:t>
            </a:r>
          </a:p>
          <a:p>
            <a:pPr indent="-247650" eaLnBrk="1" hangingPunct="1">
              <a:lnSpc>
                <a:spcPct val="90000"/>
              </a:lnSpc>
            </a:pPr>
            <a:r>
              <a:rPr lang="ru-RU" altLang="de-DE" sz="2400" b="1" dirty="0"/>
              <a:t>Только Иисус Христос</a:t>
            </a:r>
            <a:r>
              <a:rPr lang="de-DE" altLang="de-DE" sz="2400" dirty="0"/>
              <a:t> </a:t>
            </a:r>
            <a:r>
              <a:rPr lang="ru-RU" altLang="de-DE" sz="2400" dirty="0"/>
              <a:t>есть основание</a:t>
            </a:r>
            <a:r>
              <a:rPr lang="de-DE" altLang="de-DE" sz="2400" dirty="0"/>
              <a:t> </a:t>
            </a:r>
            <a:r>
              <a:rPr lang="ru-RU" altLang="de-DE" sz="2400" dirty="0"/>
              <a:t>веры и спасения человека</a:t>
            </a:r>
            <a:r>
              <a:rPr lang="de-DE" altLang="de-DE" sz="2400" dirty="0"/>
              <a:t>.</a:t>
            </a:r>
          </a:p>
        </p:txBody>
      </p:sp>
      <p:sp>
        <p:nvSpPr>
          <p:cNvPr id="90119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/>
          </a:p>
        </p:txBody>
      </p:sp>
      <p:sp>
        <p:nvSpPr>
          <p:cNvPr id="9012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412D806-F05C-4157-95FA-D70F937DC2B8}" type="slidenum">
              <a:rPr lang="de-DE" altLang="de-DE" sz="140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de-DE" altLang="de-DE" sz="1400"/>
          </a:p>
        </p:txBody>
      </p:sp>
    </p:spTree>
    <p:extLst>
      <p:ext uri="{BB962C8B-B14F-4D97-AF65-F5344CB8AC3E}">
        <p14:creationId xmlns:p14="http://schemas.microsoft.com/office/powerpoint/2010/main" val="412178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525" grpId="0" build="p"/>
      <p:bldP spid="36352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refgen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8216" y="177824"/>
            <a:ext cx="8088313" cy="65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44BB7-8B72-43C8-B357-E468CC1FB869}" type="slidenum">
              <a:rPr lang="de-DE" smtClean="0">
                <a:solidFill>
                  <a:srgbClr val="FEFAC9"/>
                </a:solidFill>
              </a:rPr>
              <a:pPr/>
              <a:t>43</a:t>
            </a:fld>
            <a:endParaRPr lang="de-DE">
              <a:solidFill>
                <a:srgbClr val="FEFAC9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963715" y="2978950"/>
            <a:ext cx="38919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800" b="1" dirty="0">
                <a:solidFill>
                  <a:srgbClr val="002060"/>
                </a:solidFill>
              </a:rPr>
              <a:t>4. Центры и лидеры 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Реформации</a:t>
            </a:r>
            <a:endParaRPr lang="de-DE" sz="2800" b="1" dirty="0">
              <a:solidFill>
                <a:srgbClr val="00206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168009" y="260961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1517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583833" y="429309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1536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373288" y="345600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1520</a:t>
            </a:r>
          </a:p>
        </p:txBody>
      </p:sp>
    </p:spTree>
    <p:extLst>
      <p:ext uri="{BB962C8B-B14F-4D97-AF65-F5344CB8AC3E}">
        <p14:creationId xmlns:p14="http://schemas.microsoft.com/office/powerpoint/2010/main" val="366952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altLang="de-DE" sz="2800" b="1" dirty="0" smtClean="0"/>
              <a:t>6</a:t>
            </a:r>
            <a:r>
              <a:rPr lang="ru-RU" altLang="de-DE" sz="2400" dirty="0" smtClean="0"/>
              <a:t>. </a:t>
            </a:r>
            <a:endParaRPr lang="ru-RU" altLang="de-DE" sz="2400" dirty="0"/>
          </a:p>
          <a:p>
            <a:pPr marL="0" indent="0" algn="ctr">
              <a:buNone/>
            </a:pPr>
            <a:r>
              <a:rPr lang="ru-RU" altLang="de-DE" sz="3600" b="1" dirty="0" smtClean="0"/>
              <a:t>Община святых</a:t>
            </a:r>
            <a:endParaRPr lang="ru-RU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790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6451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de-DE" sz="2800" dirty="0" smtClean="0"/>
              <a:t>Великой трагедией Реформации было то, что реформаторы не во всем провели библейские принципы и сохранили часть католических искажений и даже еще добавили новые. </a:t>
            </a:r>
            <a:endParaRPr lang="de-DE" altLang="de-DE" sz="2800" dirty="0"/>
          </a:p>
          <a:p>
            <a:endParaRPr lang="de-DE" altLang="de-DE" sz="2800" dirty="0"/>
          </a:p>
          <a:p>
            <a:r>
              <a:rPr lang="de-DE" altLang="de-DE" sz="2800" i="1" dirty="0"/>
              <a:t>Dein Wort, die edle Gabe, … erhalte mir.</a:t>
            </a:r>
          </a:p>
        </p:txBody>
      </p:sp>
      <p:sp>
        <p:nvSpPr>
          <p:cNvPr id="64516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de-DE" altLang="de-DE" sz="1400">
              <a:solidFill>
                <a:srgbClr val="000000"/>
              </a:solidFill>
            </a:endParaRPr>
          </a:p>
        </p:txBody>
      </p:sp>
      <p:sp>
        <p:nvSpPr>
          <p:cNvPr id="64517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de-DE" altLang="de-DE" sz="1400">
                <a:solidFill>
                  <a:srgbClr val="000000"/>
                </a:solidFill>
              </a:rPr>
              <a:t>Reformation Ergebnisse fuer uns</a:t>
            </a:r>
          </a:p>
        </p:txBody>
      </p:sp>
      <p:sp>
        <p:nvSpPr>
          <p:cNvPr id="6451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fld id="{75BA9280-618E-4B2E-9154-CE937645FAAB}" type="slidenum">
              <a:rPr lang="de-DE" altLang="de-DE" sz="140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buNone/>
              </a:pPr>
              <a:t>45</a:t>
            </a:fld>
            <a:endParaRPr lang="de-DE" altLang="de-DE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2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735012"/>
          </a:xfrm>
          <a:solidFill>
            <a:schemeClr val="accent1"/>
          </a:solidFill>
        </p:spPr>
        <p:txBody>
          <a:bodyPr/>
          <a:lstStyle/>
          <a:p>
            <a:r>
              <a:rPr lang="ru-RU" altLang="de-DE" sz="4000" b="1" dirty="0" smtClean="0"/>
              <a:t>Реформация не завершена</a:t>
            </a:r>
            <a:endParaRPr lang="de-DE" altLang="de-DE" sz="40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14726" y="1009651"/>
            <a:ext cx="6696075" cy="5337175"/>
          </a:xfrm>
        </p:spPr>
        <p:txBody>
          <a:bodyPr/>
          <a:lstStyle/>
          <a:p>
            <a:pPr>
              <a:defRPr/>
            </a:pPr>
            <a:r>
              <a:rPr lang="ru-RU" altLang="de-DE" sz="2400" dirty="0"/>
              <a:t>Великой трагедией Реформации было то, что реформаторы не во всем провели библейские принципы и сохранили часть католических искажений и даже еще добавили новые. </a:t>
            </a:r>
            <a:endParaRPr lang="de-DE" altLang="de-DE" sz="2400" dirty="0"/>
          </a:p>
          <a:p>
            <a:pPr>
              <a:defRPr/>
            </a:pPr>
            <a:r>
              <a:rPr lang="ru-RU" altLang="de-DE" sz="2600" dirty="0" smtClean="0"/>
              <a:t>Некоторые реформы они не решились провести: 	</a:t>
            </a:r>
            <a:r>
              <a:rPr lang="ru-RU" sz="2600" i="1" dirty="0" smtClean="0"/>
              <a:t>«Это было бы по-христиански</a:t>
            </a:r>
            <a:r>
              <a:rPr lang="de-DE" sz="2600" i="1" dirty="0" smtClean="0"/>
              <a:t>, </a:t>
            </a:r>
            <a:r>
              <a:rPr lang="ru-RU" sz="2600" i="1" dirty="0" smtClean="0"/>
              <a:t>но я не решаюсь это сделать один</a:t>
            </a:r>
            <a:r>
              <a:rPr lang="de-DE" sz="2600" i="1" dirty="0" smtClean="0"/>
              <a:t>…</a:t>
            </a:r>
            <a:r>
              <a:rPr lang="ru-RU" sz="2600" i="1" dirty="0" smtClean="0"/>
              <a:t>»    </a:t>
            </a:r>
            <a:r>
              <a:rPr lang="de-DE" sz="2600" i="1" dirty="0" smtClean="0"/>
              <a:t>(</a:t>
            </a:r>
            <a:r>
              <a:rPr lang="de-DE" sz="2600" i="1" dirty="0"/>
              <a:t>Martin Luther)</a:t>
            </a:r>
            <a:endParaRPr lang="de-DE" sz="2600" dirty="0"/>
          </a:p>
          <a:p>
            <a:pPr>
              <a:defRPr/>
            </a:pPr>
            <a:r>
              <a:rPr lang="ru-RU" altLang="de-DE" sz="2600" dirty="0" smtClean="0"/>
              <a:t>Лютер размышлял о том, как восстановить </a:t>
            </a:r>
            <a:r>
              <a:rPr lang="ru-RU" altLang="de-DE" sz="2600" b="1" dirty="0" smtClean="0"/>
              <a:t> «святую общину»</a:t>
            </a:r>
            <a:r>
              <a:rPr lang="de-DE" altLang="de-DE" sz="2600" dirty="0" smtClean="0"/>
              <a:t>. </a:t>
            </a:r>
            <a:endParaRPr lang="de-DE" altLang="de-DE" sz="2600" dirty="0"/>
          </a:p>
        </p:txBody>
      </p:sp>
      <p:sp>
        <p:nvSpPr>
          <p:cNvPr id="21508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D52D9F-4714-4303-8D0E-59FCF2C62BF3}" type="slidenum">
              <a:rPr lang="de-DE" altLang="de-DE" sz="140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de-DE" altLang="de-DE" sz="1400"/>
          </a:p>
        </p:txBody>
      </p:sp>
      <p:pic>
        <p:nvPicPr>
          <p:cNvPr id="5" name="Picture 4" descr="055 Martin Luther_by_LucasCranach_der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412875"/>
            <a:ext cx="1990725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516063" y="4076701"/>
            <a:ext cx="1998663" cy="6461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chemeClr val="bg1"/>
                </a:solidFill>
              </a:rPr>
              <a:t>Martin</a:t>
            </a:r>
            <a:r>
              <a:rPr lang="ru-RU" altLang="de-DE" sz="1800" b="1">
                <a:solidFill>
                  <a:schemeClr val="bg1"/>
                </a:solidFill>
              </a:rPr>
              <a:t> </a:t>
            </a:r>
            <a:r>
              <a:rPr lang="de-DE" altLang="de-DE" sz="1800" b="1">
                <a:solidFill>
                  <a:schemeClr val="bg1"/>
                </a:solidFill>
              </a:rPr>
              <a:t>Luther </a:t>
            </a:r>
            <a:br>
              <a:rPr lang="de-DE" altLang="de-DE" sz="1800" b="1">
                <a:solidFill>
                  <a:schemeClr val="bg1"/>
                </a:solidFill>
              </a:rPr>
            </a:br>
            <a:r>
              <a:rPr lang="ru-RU" altLang="de-DE" sz="1800" b="1">
                <a:solidFill>
                  <a:schemeClr val="bg1"/>
                </a:solidFill>
              </a:rPr>
              <a:t>148</a:t>
            </a:r>
            <a:r>
              <a:rPr lang="de-DE" altLang="de-DE" sz="1800" b="1">
                <a:solidFill>
                  <a:schemeClr val="bg1"/>
                </a:solidFill>
              </a:rPr>
              <a:t>3</a:t>
            </a:r>
            <a:r>
              <a:rPr lang="ru-RU" altLang="de-DE" sz="1800" b="1">
                <a:solidFill>
                  <a:schemeClr val="bg1"/>
                </a:solidFill>
              </a:rPr>
              <a:t>-1546</a:t>
            </a:r>
            <a:endParaRPr lang="de-DE" altLang="de-DE" sz="1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52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3999" y="981075"/>
            <a:ext cx="4841877" cy="5513388"/>
          </a:xfrm>
        </p:spPr>
        <p:txBody>
          <a:bodyPr/>
          <a:lstStyle/>
          <a:p>
            <a:pPr>
              <a:defRPr/>
            </a:pPr>
            <a:r>
              <a:rPr lang="ru-RU" sz="2600" dirty="0" smtClean="0"/>
              <a:t>Лютер готов был менять только то, что противоречило Священному Писанию</a:t>
            </a:r>
            <a:r>
              <a:rPr lang="de-DE" sz="2600" dirty="0" smtClean="0"/>
              <a:t>. </a:t>
            </a:r>
            <a:endParaRPr lang="de-DE" sz="2600" dirty="0"/>
          </a:p>
          <a:p>
            <a:pPr>
              <a:defRPr/>
            </a:pPr>
            <a:r>
              <a:rPr lang="ru-RU" sz="2600" dirty="0" smtClean="0"/>
              <a:t>В детокрещении Лютер видел оправдавшую себя традицию</a:t>
            </a:r>
            <a:r>
              <a:rPr lang="de-DE" sz="2600" dirty="0" smtClean="0"/>
              <a:t> (</a:t>
            </a:r>
            <a:r>
              <a:rPr lang="ru-RU" sz="2600" dirty="0" smtClean="0"/>
              <a:t>Августин</a:t>
            </a:r>
            <a:r>
              <a:rPr lang="de-DE" sz="2600" dirty="0" smtClean="0"/>
              <a:t>).</a:t>
            </a:r>
            <a:endParaRPr lang="de-DE" sz="2600" dirty="0"/>
          </a:p>
          <a:p>
            <a:pPr>
              <a:defRPr/>
            </a:pPr>
            <a:r>
              <a:rPr lang="ru-RU" sz="2600" dirty="0" smtClean="0"/>
              <a:t>Лютер резко противостал крещенцам</a:t>
            </a:r>
            <a:r>
              <a:rPr lang="de-DE" sz="2600" dirty="0" smtClean="0"/>
              <a:t>. </a:t>
            </a:r>
            <a:endParaRPr lang="de-DE" sz="2600" dirty="0"/>
          </a:p>
          <a:p>
            <a:pPr marL="0" indent="0" algn="ctr">
              <a:buNone/>
              <a:defRPr/>
            </a:pPr>
            <a:r>
              <a:rPr lang="ru-RU" sz="2600" i="1" dirty="0" smtClean="0"/>
              <a:t>Кто будет </a:t>
            </a:r>
            <a:r>
              <a:rPr lang="ru-RU" sz="2600" b="1" i="1" dirty="0" smtClean="0"/>
              <a:t>веровать</a:t>
            </a:r>
            <a:r>
              <a:rPr lang="ru-RU" sz="2600" i="1" dirty="0" smtClean="0"/>
              <a:t> и </a:t>
            </a:r>
            <a:r>
              <a:rPr lang="ru-RU" sz="2600" b="1" i="1" dirty="0" smtClean="0"/>
              <a:t>креститься</a:t>
            </a:r>
            <a:r>
              <a:rPr lang="ru-RU" sz="2600" i="1" dirty="0" smtClean="0"/>
              <a:t>, спасен будет</a:t>
            </a:r>
            <a:r>
              <a:rPr lang="de-DE" sz="2600" i="1" dirty="0" smtClean="0"/>
              <a:t>; </a:t>
            </a:r>
            <a:r>
              <a:rPr lang="de-DE" sz="2600" i="1" dirty="0"/>
              <a:t/>
            </a:r>
            <a:br>
              <a:rPr lang="de-DE" sz="2600" i="1" dirty="0"/>
            </a:br>
            <a:r>
              <a:rPr lang="ru-RU" sz="2600" i="1" dirty="0" smtClean="0"/>
              <a:t>а кто не будет веровать, осужден будет</a:t>
            </a:r>
            <a:r>
              <a:rPr lang="de-DE" sz="2600" i="1" dirty="0" smtClean="0"/>
              <a:t>.  </a:t>
            </a:r>
            <a:r>
              <a:rPr lang="de-DE" sz="2600" dirty="0"/>
              <a:t/>
            </a:r>
            <a:br>
              <a:rPr lang="de-DE" sz="2600" dirty="0"/>
            </a:br>
            <a:r>
              <a:rPr lang="de-DE" sz="2600" dirty="0"/>
              <a:t> 		</a:t>
            </a:r>
            <a:r>
              <a:rPr lang="de-DE" sz="2400" dirty="0" smtClean="0"/>
              <a:t>M</a:t>
            </a:r>
            <a:r>
              <a:rPr lang="ru-RU" sz="2400" dirty="0" smtClean="0"/>
              <a:t>арка </a:t>
            </a:r>
            <a:r>
              <a:rPr lang="de-DE" sz="2400" dirty="0" smtClean="0"/>
              <a:t>16</a:t>
            </a:r>
            <a:r>
              <a:rPr lang="ru-RU" sz="2400" dirty="0" smtClean="0"/>
              <a:t>:</a:t>
            </a:r>
            <a:r>
              <a:rPr lang="de-DE" sz="2400" dirty="0" smtClean="0"/>
              <a:t>16</a:t>
            </a:r>
            <a:endParaRPr lang="de-DE" sz="2400" dirty="0"/>
          </a:p>
        </p:txBody>
      </p:sp>
      <p:sp>
        <p:nvSpPr>
          <p:cNvPr id="22531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DDA5DC-E0CB-47E6-B280-6A475619A918}" type="slidenum">
              <a:rPr lang="de-DE" altLang="de-DE" sz="140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de-DE" altLang="de-DE" sz="1400"/>
          </a:p>
        </p:txBody>
      </p:sp>
      <p:pic>
        <p:nvPicPr>
          <p:cNvPr id="100356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6" y="-792163"/>
            <a:ext cx="4302125" cy="803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itel 1"/>
          <p:cNvSpPr>
            <a:spLocks noGrp="1"/>
          </p:cNvSpPr>
          <p:nvPr>
            <p:ph type="title"/>
          </p:nvPr>
        </p:nvSpPr>
        <p:spPr>
          <a:xfrm>
            <a:off x="1524000" y="188913"/>
            <a:ext cx="9144000" cy="792162"/>
          </a:xfrm>
          <a:solidFill>
            <a:schemeClr val="accent1"/>
          </a:solidFill>
        </p:spPr>
        <p:txBody>
          <a:bodyPr/>
          <a:lstStyle/>
          <a:p>
            <a:r>
              <a:rPr lang="ru-RU" altLang="de-DE" sz="3600" b="1" dirty="0"/>
              <a:t>Реформация не завершена</a:t>
            </a:r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172829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>
          <a:xfrm>
            <a:off x="1524000" y="274639"/>
            <a:ext cx="9144000" cy="777875"/>
          </a:xfrm>
          <a:solidFill>
            <a:schemeClr val="accent1"/>
          </a:solidFill>
        </p:spPr>
        <p:txBody>
          <a:bodyPr/>
          <a:lstStyle/>
          <a:p>
            <a:r>
              <a:rPr lang="ru-RU" altLang="de-DE" sz="4000" b="1" dirty="0" smtClean="0"/>
              <a:t>Община святых</a:t>
            </a:r>
            <a:endParaRPr lang="de-DE" altLang="de-DE" sz="40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81201" y="1341438"/>
            <a:ext cx="8507413" cy="5256212"/>
          </a:xfrm>
        </p:spPr>
        <p:txBody>
          <a:bodyPr/>
          <a:lstStyle/>
          <a:p>
            <a:pPr marL="0" indent="0">
              <a:buNone/>
            </a:pPr>
            <a:r>
              <a:rPr lang="de-DE" altLang="de-DE" sz="2800" i="1" dirty="0" smtClean="0"/>
              <a:t>„</a:t>
            </a:r>
            <a:r>
              <a:rPr lang="ru-RU" altLang="de-DE" sz="2800" i="1" dirty="0" smtClean="0"/>
              <a:t>Мы веруем </a:t>
            </a:r>
            <a:r>
              <a:rPr lang="de-DE" altLang="de-DE" sz="2800" i="1" dirty="0" smtClean="0"/>
              <a:t>…</a:t>
            </a:r>
            <a:r>
              <a:rPr lang="ru-RU" altLang="de-DE" sz="2800" i="1" dirty="0" smtClean="0"/>
              <a:t> в единую</a:t>
            </a:r>
            <a:r>
              <a:rPr lang="de-DE" altLang="de-DE" sz="2800" i="1" dirty="0" smtClean="0"/>
              <a:t>, </a:t>
            </a:r>
            <a:r>
              <a:rPr lang="ru-RU" altLang="de-DE" sz="2800" b="1" i="1" dirty="0" smtClean="0"/>
              <a:t>святую</a:t>
            </a:r>
            <a:r>
              <a:rPr lang="de-DE" altLang="de-DE" sz="2800" b="1" i="1" dirty="0" smtClean="0"/>
              <a:t>, </a:t>
            </a:r>
            <a:r>
              <a:rPr lang="ru-RU" altLang="de-DE" sz="2800" b="1" i="1" dirty="0" smtClean="0"/>
              <a:t>всеобщую и апостольскую общину</a:t>
            </a:r>
            <a:r>
              <a:rPr lang="de-DE" altLang="de-DE" sz="2800" b="1" i="1" dirty="0" smtClean="0"/>
              <a:t>.“</a:t>
            </a:r>
            <a:endParaRPr lang="de-DE" altLang="de-DE" sz="2800" b="1" i="1" dirty="0"/>
          </a:p>
          <a:p>
            <a:pPr marL="0" indent="0" algn="r">
              <a:buNone/>
            </a:pPr>
            <a:r>
              <a:rPr lang="ru-RU" altLang="de-DE" sz="2400" dirty="0" smtClean="0"/>
              <a:t>Некее-константинопольский символ веры</a:t>
            </a:r>
            <a:r>
              <a:rPr lang="de-DE" altLang="de-DE" sz="2400" dirty="0" smtClean="0"/>
              <a:t>, </a:t>
            </a:r>
            <a:r>
              <a:rPr lang="de-DE" altLang="de-DE" sz="2400" dirty="0"/>
              <a:t>381</a:t>
            </a:r>
          </a:p>
          <a:p>
            <a:pPr marL="0" indent="0">
              <a:buNone/>
            </a:pPr>
            <a:r>
              <a:rPr lang="ru-RU" altLang="de-DE" sz="2800" dirty="0" smtClean="0"/>
              <a:t>Лютер: перевел греч. </a:t>
            </a:r>
            <a:r>
              <a:rPr lang="de-DE" altLang="de-DE" sz="2800" b="1" dirty="0" smtClean="0"/>
              <a:t>„</a:t>
            </a:r>
            <a:r>
              <a:rPr lang="de-DE" altLang="de-DE" sz="2800" b="1" dirty="0" err="1" smtClean="0"/>
              <a:t>ekklesia</a:t>
            </a:r>
            <a:r>
              <a:rPr lang="de-DE" altLang="de-DE" sz="2800" b="1" dirty="0"/>
              <a:t>“ </a:t>
            </a:r>
            <a:r>
              <a:rPr lang="ru-RU" altLang="de-DE" sz="2800" dirty="0" smtClean="0"/>
              <a:t>не как </a:t>
            </a:r>
            <a:r>
              <a:rPr lang="de-DE" altLang="de-DE" sz="2800" b="1" dirty="0" smtClean="0"/>
              <a:t>„</a:t>
            </a:r>
            <a:r>
              <a:rPr lang="ru-RU" altLang="de-DE" sz="2800" b="1" dirty="0" smtClean="0"/>
              <a:t>церковь</a:t>
            </a:r>
            <a:r>
              <a:rPr lang="de-DE" altLang="de-DE" sz="2800" b="1" dirty="0" smtClean="0"/>
              <a:t>“</a:t>
            </a:r>
            <a:r>
              <a:rPr lang="de-DE" altLang="de-DE" sz="2800" dirty="0" smtClean="0"/>
              <a:t>, </a:t>
            </a:r>
            <a:r>
              <a:rPr lang="ru-RU" altLang="de-DE" sz="2800" dirty="0" smtClean="0"/>
              <a:t>а как </a:t>
            </a:r>
            <a:r>
              <a:rPr lang="de-DE" altLang="de-DE" sz="2800" b="1" dirty="0" smtClean="0"/>
              <a:t>„</a:t>
            </a:r>
            <a:r>
              <a:rPr lang="ru-RU" altLang="de-DE" sz="2800" b="1" dirty="0" smtClean="0"/>
              <a:t>община</a:t>
            </a:r>
            <a:r>
              <a:rPr lang="de-DE" altLang="de-DE" sz="2800" b="1" dirty="0" smtClean="0"/>
              <a:t>“</a:t>
            </a:r>
            <a:r>
              <a:rPr lang="ru-RU" altLang="de-DE" sz="2800" dirty="0" smtClean="0"/>
              <a:t> </a:t>
            </a:r>
            <a:r>
              <a:rPr lang="de-DE" altLang="de-DE" sz="2800" dirty="0" smtClean="0"/>
              <a:t>(Gemeinde). </a:t>
            </a:r>
            <a:endParaRPr lang="de-DE" altLang="de-DE" sz="2800" dirty="0"/>
          </a:p>
          <a:p>
            <a:pPr marL="0" indent="0">
              <a:buNone/>
            </a:pPr>
            <a:r>
              <a:rPr lang="de-DE" altLang="de-DE" sz="2800" i="1" dirty="0" smtClean="0"/>
              <a:t>„</a:t>
            </a:r>
            <a:r>
              <a:rPr lang="ru-RU" altLang="de-DE" sz="2800" i="1" dirty="0" smtClean="0"/>
              <a:t>Истинная и верная церковь это небольшая кучка</a:t>
            </a:r>
            <a:r>
              <a:rPr lang="de-DE" altLang="de-DE" sz="2800" i="1" dirty="0" smtClean="0"/>
              <a:t>, </a:t>
            </a:r>
            <a:r>
              <a:rPr lang="ru-RU" altLang="de-DE" sz="2800" i="1" dirty="0" smtClean="0"/>
              <a:t>без или с очень малым признанием</a:t>
            </a:r>
            <a:r>
              <a:rPr lang="de-DE" altLang="de-DE" sz="2800" i="1" dirty="0" smtClean="0"/>
              <a:t>, </a:t>
            </a:r>
            <a:r>
              <a:rPr lang="ru-RU" altLang="de-DE" sz="2800" i="1" dirty="0" smtClean="0"/>
              <a:t>простерлась перед крестом</a:t>
            </a:r>
            <a:r>
              <a:rPr lang="de-DE" altLang="de-DE" sz="2800" i="1" dirty="0" smtClean="0"/>
              <a:t>. </a:t>
            </a:r>
            <a:r>
              <a:rPr lang="ru-RU" altLang="de-DE" sz="2800" i="1" dirty="0" smtClean="0"/>
              <a:t>Ложная же церковь блистает</a:t>
            </a:r>
            <a:r>
              <a:rPr lang="de-DE" altLang="de-DE" sz="2800" i="1" dirty="0" smtClean="0"/>
              <a:t>, </a:t>
            </a:r>
            <a:r>
              <a:rPr lang="ru-RU" altLang="de-DE" sz="2800" i="1" dirty="0" smtClean="0"/>
              <a:t>цветет и имеет большое признание как Содом</a:t>
            </a:r>
            <a:r>
              <a:rPr lang="de-DE" altLang="de-DE" sz="2800" i="1" dirty="0" smtClean="0"/>
              <a:t>.“ </a:t>
            </a:r>
            <a:r>
              <a:rPr lang="de-DE" altLang="de-DE" sz="2800" i="1" dirty="0"/>
              <a:t>(Martin Luther)</a:t>
            </a:r>
          </a:p>
        </p:txBody>
      </p:sp>
      <p:sp>
        <p:nvSpPr>
          <p:cNvPr id="23556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0BD1DD-800F-493E-A92C-ABC554CE01DC}" type="slidenum">
              <a:rPr lang="de-DE" altLang="de-DE" sz="140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de-DE" altLang="de-DE" sz="1400"/>
          </a:p>
        </p:txBody>
      </p:sp>
    </p:spTree>
    <p:extLst>
      <p:ext uri="{BB962C8B-B14F-4D97-AF65-F5344CB8AC3E}">
        <p14:creationId xmlns:p14="http://schemas.microsoft.com/office/powerpoint/2010/main" val="163269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>
          <a:xfrm>
            <a:off x="1524000" y="274639"/>
            <a:ext cx="9144000" cy="777875"/>
          </a:xfrm>
          <a:solidFill>
            <a:schemeClr val="accent1"/>
          </a:solidFill>
        </p:spPr>
        <p:txBody>
          <a:bodyPr/>
          <a:lstStyle/>
          <a:p>
            <a:r>
              <a:rPr lang="ru-RU" altLang="de-DE" sz="4000" b="1" dirty="0" smtClean="0"/>
              <a:t>Народная церковь вместо общины</a:t>
            </a:r>
            <a:endParaRPr lang="de-DE" altLang="de-DE" sz="40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74826" y="1123951"/>
            <a:ext cx="8893175" cy="5597525"/>
          </a:xfrm>
        </p:spPr>
        <p:txBody>
          <a:bodyPr/>
          <a:lstStyle/>
          <a:p>
            <a:r>
              <a:rPr lang="ru-RU" altLang="de-DE" sz="2400" dirty="0" smtClean="0"/>
              <a:t>Лютер признавал, что община Божия должна состоять только из тех,</a:t>
            </a:r>
            <a:r>
              <a:rPr lang="de-DE" altLang="de-DE" sz="2400" dirty="0" smtClean="0"/>
              <a:t> </a:t>
            </a:r>
            <a:r>
              <a:rPr lang="de-DE" altLang="de-DE" sz="2400" b="1" i="1" dirty="0" smtClean="0"/>
              <a:t>„</a:t>
            </a:r>
            <a:r>
              <a:rPr lang="ru-RU" altLang="de-DE" sz="2400" b="1" i="1" dirty="0" smtClean="0"/>
              <a:t>которые серьезно хотят быть христианами</a:t>
            </a:r>
            <a:r>
              <a:rPr lang="de-DE" altLang="de-DE" sz="2400" b="1" i="1" dirty="0" smtClean="0"/>
              <a:t>“.</a:t>
            </a:r>
            <a:r>
              <a:rPr lang="de-DE" altLang="de-DE" sz="2400" i="1" dirty="0" smtClean="0"/>
              <a:t> </a:t>
            </a:r>
            <a:endParaRPr lang="de-DE" altLang="de-DE" sz="2400" i="1" dirty="0"/>
          </a:p>
          <a:p>
            <a:r>
              <a:rPr lang="ru-RU" altLang="de-DE" sz="2400" dirty="0" smtClean="0"/>
              <a:t>Однако на это </a:t>
            </a:r>
            <a:r>
              <a:rPr lang="de-DE" altLang="de-DE" sz="2400" b="1" dirty="0" smtClean="0"/>
              <a:t>„</a:t>
            </a:r>
            <a:r>
              <a:rPr lang="ru-RU" altLang="de-DE" sz="2400" b="1" i="1" dirty="0" smtClean="0"/>
              <a:t>не хватает людей</a:t>
            </a:r>
            <a:r>
              <a:rPr lang="de-DE" altLang="de-DE" sz="2400" b="1" i="1" dirty="0" smtClean="0"/>
              <a:t>“ </a:t>
            </a:r>
            <a:r>
              <a:rPr lang="ru-RU" altLang="de-DE" sz="2400" b="1" i="1" dirty="0" smtClean="0"/>
              <a:t>и </a:t>
            </a:r>
            <a:r>
              <a:rPr lang="de-DE" altLang="de-DE" sz="2400" b="1" i="1" dirty="0" smtClean="0"/>
              <a:t>„</a:t>
            </a:r>
            <a:r>
              <a:rPr lang="ru-RU" altLang="de-DE" sz="2400" b="1" i="1" dirty="0" smtClean="0"/>
              <a:t>не многие рвутся</a:t>
            </a:r>
            <a:r>
              <a:rPr lang="de-DE" altLang="de-DE" sz="2400" b="1" i="1" dirty="0" smtClean="0"/>
              <a:t>“</a:t>
            </a:r>
            <a:r>
              <a:rPr lang="de-DE" altLang="de-DE" sz="2400" i="1" dirty="0" smtClean="0"/>
              <a:t> </a:t>
            </a:r>
            <a:r>
              <a:rPr lang="ru-RU" altLang="de-DE" sz="2400" dirty="0" smtClean="0"/>
              <a:t>жить библейским образом жизни</a:t>
            </a:r>
            <a:r>
              <a:rPr lang="de-DE" altLang="de-DE" sz="2400" dirty="0" smtClean="0"/>
              <a:t>. </a:t>
            </a:r>
            <a:endParaRPr lang="de-DE" altLang="de-DE" sz="2400" dirty="0"/>
          </a:p>
          <a:p>
            <a:r>
              <a:rPr lang="ru-RU" altLang="de-DE" sz="2400" dirty="0" smtClean="0"/>
              <a:t>Реформаторы не хотели разделения общества</a:t>
            </a:r>
            <a:r>
              <a:rPr lang="de-DE" altLang="de-DE" sz="2400" dirty="0" smtClean="0"/>
              <a:t>, </a:t>
            </a:r>
            <a:r>
              <a:rPr lang="ru-RU" altLang="de-DE" sz="2400" dirty="0" smtClean="0"/>
              <a:t>они реформировали </a:t>
            </a:r>
            <a:r>
              <a:rPr lang="ru-RU" altLang="de-DE" sz="2400" b="1" dirty="0" smtClean="0"/>
              <a:t>народную церковь </a:t>
            </a:r>
            <a:r>
              <a:rPr lang="ru-RU" altLang="de-DE" sz="2400" dirty="0" smtClean="0"/>
              <a:t>вместо того, чтобы ее распустить</a:t>
            </a:r>
            <a:r>
              <a:rPr lang="de-DE" altLang="de-DE" sz="2400" dirty="0" smtClean="0"/>
              <a:t>.</a:t>
            </a:r>
            <a:endParaRPr lang="de-DE" altLang="de-DE" sz="2400" dirty="0"/>
          </a:p>
          <a:p>
            <a:r>
              <a:rPr lang="ru-RU" altLang="de-DE" sz="2400" b="1" dirty="0" smtClean="0"/>
              <a:t>Народная церковь </a:t>
            </a:r>
            <a:r>
              <a:rPr lang="ru-RU" altLang="de-DE" sz="2400" dirty="0" smtClean="0"/>
              <a:t>нуждалась в поддержке князей</a:t>
            </a:r>
            <a:r>
              <a:rPr lang="de-DE" altLang="de-DE" sz="2400" dirty="0" smtClean="0"/>
              <a:t>. </a:t>
            </a:r>
            <a:endParaRPr lang="de-DE" altLang="de-DE" sz="2400" dirty="0"/>
          </a:p>
          <a:p>
            <a:r>
              <a:rPr lang="ru-RU" altLang="de-DE" sz="2400" dirty="0" smtClean="0"/>
              <a:t>Ее члены,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в большинстве, были невозрожденными, а настоящее благочестие проявляли немногие</a:t>
            </a:r>
            <a:r>
              <a:rPr lang="de-DE" altLang="de-DE" sz="2400" dirty="0" smtClean="0"/>
              <a:t>. </a:t>
            </a:r>
            <a:endParaRPr lang="de-DE" altLang="de-DE" sz="2400" dirty="0"/>
          </a:p>
          <a:p>
            <a:r>
              <a:rPr lang="ru-RU" altLang="de-DE" sz="2400" dirty="0" smtClean="0"/>
              <a:t>Лютер признавал</a:t>
            </a:r>
            <a:r>
              <a:rPr lang="de-DE" altLang="de-DE" sz="2400" dirty="0" smtClean="0"/>
              <a:t>: </a:t>
            </a:r>
            <a:r>
              <a:rPr lang="de-DE" altLang="de-DE" sz="2400" i="1" dirty="0" smtClean="0"/>
              <a:t>„</a:t>
            </a:r>
            <a:r>
              <a:rPr lang="ru-RU" altLang="de-DE" sz="2400" i="1" dirty="0" smtClean="0"/>
              <a:t>миром нельзя править по Евангелию</a:t>
            </a:r>
            <a:r>
              <a:rPr lang="de-DE" altLang="de-DE" sz="2400" i="1" dirty="0" smtClean="0"/>
              <a:t>“.</a:t>
            </a:r>
            <a:r>
              <a:rPr lang="de-DE" altLang="de-DE" sz="2400" dirty="0" smtClean="0"/>
              <a:t> </a:t>
            </a:r>
            <a:endParaRPr lang="de-DE" altLang="de-DE" sz="2400" dirty="0"/>
          </a:p>
        </p:txBody>
      </p:sp>
      <p:sp>
        <p:nvSpPr>
          <p:cNvPr id="24580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446667-F464-47B7-8340-76950CA8E6F3}" type="slidenum">
              <a:rPr lang="de-DE" altLang="de-DE" sz="140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de-DE" altLang="de-DE" sz="1400"/>
          </a:p>
        </p:txBody>
      </p:sp>
    </p:spTree>
    <p:extLst>
      <p:ext uri="{BB962C8B-B14F-4D97-AF65-F5344CB8AC3E}">
        <p14:creationId xmlns:p14="http://schemas.microsoft.com/office/powerpoint/2010/main" val="245213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Европейская Реформация </a:t>
            </a:r>
            <a:r>
              <a:rPr lang="ru-RU" b="1" dirty="0" smtClean="0"/>
              <a:t>и духовное </a:t>
            </a:r>
            <a:r>
              <a:rPr lang="ru-RU" b="1" dirty="0"/>
              <a:t>пробуждение </a:t>
            </a:r>
            <a:r>
              <a:rPr lang="ru-RU" b="1" dirty="0" smtClean="0"/>
              <a:t>в </a:t>
            </a:r>
            <a:r>
              <a:rPr lang="ru-RU" b="1" dirty="0"/>
              <a:t>Российской империи</a:t>
            </a:r>
            <a:endParaRPr lang="de-DE" cap="non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43013" y="1853754"/>
            <a:ext cx="10201275" cy="42470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План</a:t>
            </a:r>
            <a:r>
              <a:rPr lang="de-DE" sz="2400" dirty="0" smtClean="0"/>
              <a:t> </a:t>
            </a:r>
            <a:r>
              <a:rPr lang="ru-RU" sz="2400" dirty="0" smtClean="0"/>
              <a:t>(продолжение)</a:t>
            </a:r>
            <a:endParaRPr lang="ru-RU" sz="1800" dirty="0" smtClean="0"/>
          </a:p>
          <a:p>
            <a:r>
              <a:rPr lang="ru-RU" sz="2400" b="1" dirty="0" smtClean="0"/>
              <a:t>Пробуждения 20-го века – влияние Реформации (?) или российская Реформация (?) </a:t>
            </a:r>
          </a:p>
          <a:p>
            <a:pPr lvl="1"/>
            <a:r>
              <a:rPr lang="ru-RU" sz="1600" dirty="0" smtClean="0"/>
              <a:t>1905-1914 </a:t>
            </a:r>
          </a:p>
          <a:p>
            <a:pPr lvl="1"/>
            <a:r>
              <a:rPr lang="ru-RU" sz="1600" dirty="0" smtClean="0"/>
              <a:t>1923-1930 </a:t>
            </a:r>
          </a:p>
          <a:p>
            <a:pPr lvl="1"/>
            <a:r>
              <a:rPr lang="ru-RU" sz="1600" dirty="0" smtClean="0"/>
              <a:t>1950-е </a:t>
            </a:r>
          </a:p>
          <a:p>
            <a:pPr lvl="1"/>
            <a:r>
              <a:rPr lang="ru-RU" sz="1600" dirty="0" smtClean="0"/>
              <a:t>1990-е</a:t>
            </a:r>
          </a:p>
          <a:p>
            <a:pPr lvl="1"/>
            <a:r>
              <a:rPr lang="ru-RU" sz="1600" dirty="0" smtClean="0"/>
              <a:t>Кризис 1960х – инициатива очищения и противостояния атеистичекой власти, поставившей себе цель искоренить веру в Бога </a:t>
            </a:r>
          </a:p>
        </p:txBody>
      </p:sp>
    </p:spTree>
    <p:extLst>
      <p:ext uri="{BB962C8B-B14F-4D97-AF65-F5344CB8AC3E}">
        <p14:creationId xmlns:p14="http://schemas.microsoft.com/office/powerpoint/2010/main" val="62258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110595" name="Inhaltsplatzhalter 2"/>
          <p:cNvSpPr>
            <a:spLocks noGrp="1"/>
          </p:cNvSpPr>
          <p:nvPr>
            <p:ph idx="1"/>
          </p:nvPr>
        </p:nvSpPr>
        <p:spPr>
          <a:xfrm>
            <a:off x="2063751" y="1481138"/>
            <a:ext cx="8374063" cy="5002212"/>
          </a:xfrm>
        </p:spPr>
        <p:txBody>
          <a:bodyPr/>
          <a:lstStyle/>
          <a:p>
            <a:pPr marL="0" indent="0">
              <a:buNone/>
            </a:pPr>
            <a:r>
              <a:rPr lang="de-DE" altLang="de-DE" sz="2800" i="1"/>
              <a:t>Zieht nicht in einem fremden Joch mit Ungläubigen!</a:t>
            </a:r>
          </a:p>
          <a:p>
            <a:pPr marL="0" indent="0">
              <a:buNone/>
            </a:pPr>
            <a:r>
              <a:rPr lang="de-DE" altLang="de-DE" sz="2800" i="1"/>
              <a:t>Denn was haben Gerechtigkeit und Gesetzlosigkeit miteinander zu schaffen?</a:t>
            </a:r>
          </a:p>
          <a:p>
            <a:pPr marL="0" indent="0">
              <a:buNone/>
            </a:pPr>
            <a:r>
              <a:rPr lang="de-DE" altLang="de-DE" sz="2800" i="1"/>
              <a:t>Und was hat das Licht für Gemeinschaft mit der Finsternis?</a:t>
            </a:r>
          </a:p>
          <a:p>
            <a:pPr marL="0" indent="0">
              <a:buNone/>
            </a:pPr>
            <a:r>
              <a:rPr lang="de-DE" altLang="de-DE" sz="2800" i="1"/>
              <a:t>Wie stimmt Christus mit Belial überein?</a:t>
            </a:r>
          </a:p>
          <a:p>
            <a:pPr marL="0" indent="0">
              <a:buNone/>
            </a:pPr>
            <a:r>
              <a:rPr lang="de-DE" altLang="de-DE" sz="2800" i="1"/>
              <a:t>Oder was hat der Gläubige gemeinsam mit dem Ungläubigen?</a:t>
            </a:r>
          </a:p>
          <a:p>
            <a:pPr marL="0" indent="0">
              <a:buNone/>
            </a:pPr>
            <a:r>
              <a:rPr lang="de-DE" altLang="de-DE" sz="2800" i="1"/>
              <a:t>2. Korinther 6,14-15</a:t>
            </a:r>
          </a:p>
        </p:txBody>
      </p:sp>
      <p:sp>
        <p:nvSpPr>
          <p:cNvPr id="27652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/>
          </a:p>
        </p:txBody>
      </p:sp>
      <p:sp>
        <p:nvSpPr>
          <p:cNvPr id="27653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/>
              <a:t>Reformation Ergebnisse fuer uns</a:t>
            </a:r>
          </a:p>
        </p:txBody>
      </p:sp>
      <p:sp>
        <p:nvSpPr>
          <p:cNvPr id="2765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D9F7FB-5555-432D-BA62-689CAD5AAA62}" type="slidenum">
              <a:rPr lang="de-DE" altLang="de-DE" sz="140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de-DE" altLang="de-DE" sz="1400"/>
          </a:p>
        </p:txBody>
      </p:sp>
    </p:spTree>
    <p:extLst>
      <p:ext uri="{BB962C8B-B14F-4D97-AF65-F5344CB8AC3E}">
        <p14:creationId xmlns:p14="http://schemas.microsoft.com/office/powerpoint/2010/main" val="2716707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2867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mtClean="0"/>
              <a:t>s</a:t>
            </a:r>
          </a:p>
        </p:txBody>
      </p:sp>
      <p:sp>
        <p:nvSpPr>
          <p:cNvPr id="28676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/>
          </a:p>
        </p:txBody>
      </p:sp>
      <p:sp>
        <p:nvSpPr>
          <p:cNvPr id="28677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/>
              <a:t>Reformation Ergebnisse fuer uns</a:t>
            </a:r>
          </a:p>
        </p:txBody>
      </p:sp>
      <p:sp>
        <p:nvSpPr>
          <p:cNvPr id="2867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304870-CDBB-4CAA-86C7-0DA1F2B4D8A0}" type="slidenum">
              <a:rPr lang="de-DE" altLang="de-DE" sz="1400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de-DE" altLang="de-DE" sz="1400"/>
          </a:p>
        </p:txBody>
      </p:sp>
      <p:pic>
        <p:nvPicPr>
          <p:cNvPr id="28679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188913"/>
            <a:ext cx="9194800" cy="653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1524001" y="5589589"/>
            <a:ext cx="9205913" cy="9350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r>
              <a:rPr lang="ru-RU" altLang="de-DE" sz="2800" kern="0" dirty="0" smtClean="0"/>
              <a:t>Реформаторы не во всем подчинились </a:t>
            </a:r>
            <a:br>
              <a:rPr lang="ru-RU" altLang="de-DE" sz="2800" kern="0" dirty="0" smtClean="0"/>
            </a:br>
            <a:r>
              <a:rPr lang="ru-RU" altLang="de-DE" sz="2800" kern="0" dirty="0" smtClean="0"/>
              <a:t>истинам евангелия </a:t>
            </a:r>
            <a:r>
              <a:rPr lang="de-DE" altLang="de-DE" sz="2800" kern="0" dirty="0" smtClean="0"/>
              <a:t>…</a:t>
            </a:r>
            <a:endParaRPr lang="de-DE" altLang="de-DE" sz="2800" kern="0" dirty="0"/>
          </a:p>
        </p:txBody>
      </p:sp>
    </p:spTree>
    <p:extLst>
      <p:ext uri="{BB962C8B-B14F-4D97-AF65-F5344CB8AC3E}">
        <p14:creationId xmlns:p14="http://schemas.microsoft.com/office/powerpoint/2010/main" val="157105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0" y="274639"/>
            <a:ext cx="9144000" cy="777875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3600" b="1" dirty="0" smtClean="0"/>
              <a:t>Результат Реформации</a:t>
            </a:r>
            <a:endParaRPr lang="de-DE" altLang="de-DE" sz="3600" b="1" dirty="0"/>
          </a:p>
        </p:txBody>
      </p:sp>
      <p:sp>
        <p:nvSpPr>
          <p:cNvPr id="3532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03389" y="1268414"/>
            <a:ext cx="3455987" cy="5400675"/>
          </a:xfrm>
        </p:spPr>
        <p:txBody>
          <a:bodyPr/>
          <a:lstStyle/>
          <a:p>
            <a:pPr marL="274638" indent="-247650" eaLnBrk="1" hangingPunct="1">
              <a:spcBef>
                <a:spcPts val="0"/>
              </a:spcBef>
            </a:pPr>
            <a:r>
              <a:rPr lang="ru-RU" altLang="de-DE" sz="2400" b="1" dirty="0" smtClean="0"/>
              <a:t>Проповедь истин </a:t>
            </a:r>
            <a:r>
              <a:rPr lang="ru-RU" altLang="de-DE" sz="2400" b="1" dirty="0"/>
              <a:t>Писания на понятном языке</a:t>
            </a:r>
            <a:r>
              <a:rPr lang="ru-RU" altLang="de-DE" sz="2400" dirty="0"/>
              <a:t>. </a:t>
            </a:r>
            <a:endParaRPr lang="ru-RU" sz="2400" dirty="0" smtClean="0"/>
          </a:p>
          <a:p>
            <a:pPr marL="274638" indent="-247650" eaLnBrk="1" hangingPunct="1">
              <a:spcBef>
                <a:spcPts val="0"/>
              </a:spcBef>
            </a:pPr>
            <a:r>
              <a:rPr lang="ru-RU" sz="2400" dirty="0" smtClean="0"/>
              <a:t>Это </a:t>
            </a:r>
            <a:r>
              <a:rPr lang="ru-RU" sz="2400" dirty="0"/>
              <a:t>имело</a:t>
            </a:r>
            <a:r>
              <a:rPr lang="de-DE" sz="2400" dirty="0"/>
              <a:t> </a:t>
            </a:r>
            <a:r>
              <a:rPr lang="ru-RU" sz="2400" dirty="0"/>
              <a:t>большое</a:t>
            </a:r>
            <a:r>
              <a:rPr lang="de-DE" sz="2400" dirty="0"/>
              <a:t> </a:t>
            </a:r>
            <a:r>
              <a:rPr lang="ru-RU" sz="2400" dirty="0"/>
              <a:t>влияние н</a:t>
            </a:r>
            <a:r>
              <a:rPr lang="de-DE" sz="2400" dirty="0"/>
              <a:t>a</a:t>
            </a:r>
            <a:r>
              <a:rPr lang="ru-RU" sz="2400" dirty="0"/>
              <a:t> многих слушателей</a:t>
            </a:r>
            <a:r>
              <a:rPr lang="de-DE" sz="2400" dirty="0"/>
              <a:t>. </a:t>
            </a:r>
          </a:p>
          <a:p>
            <a:pPr marL="274638" indent="-247650" eaLnBrk="1" hangingPunct="1">
              <a:spcBef>
                <a:spcPts val="0"/>
              </a:spcBef>
            </a:pPr>
            <a:r>
              <a:rPr lang="ru-RU" sz="2400" dirty="0"/>
              <a:t>Однако большинство прихожан</a:t>
            </a:r>
            <a:r>
              <a:rPr lang="de-DE" sz="2400" dirty="0"/>
              <a:t> </a:t>
            </a:r>
            <a:r>
              <a:rPr lang="ru-RU" sz="2400" dirty="0"/>
              <a:t>не стали последователями Христа</a:t>
            </a:r>
            <a:r>
              <a:rPr lang="de-DE" sz="2400" dirty="0"/>
              <a:t>. </a:t>
            </a:r>
          </a:p>
          <a:p>
            <a:pPr marL="274638" indent="-247650" eaLnBrk="1" hangingPunct="1">
              <a:lnSpc>
                <a:spcPct val="80000"/>
              </a:lnSpc>
            </a:pPr>
            <a:r>
              <a:rPr lang="de-DE" altLang="de-DE" sz="2400" dirty="0" smtClean="0"/>
              <a:t>„</a:t>
            </a:r>
            <a:r>
              <a:rPr lang="ru-RU" altLang="de-DE" sz="2400" dirty="0" smtClean="0"/>
              <a:t>Чья власть</a:t>
            </a:r>
            <a:r>
              <a:rPr lang="de-DE" altLang="de-DE" sz="2400" dirty="0" smtClean="0"/>
              <a:t>, </a:t>
            </a:r>
            <a:r>
              <a:rPr lang="ru-RU" altLang="de-DE" sz="2400" dirty="0" smtClean="0"/>
              <a:t>того и религия</a:t>
            </a:r>
            <a:r>
              <a:rPr lang="de-DE" altLang="de-DE" sz="2400" dirty="0" smtClean="0"/>
              <a:t>!“ </a:t>
            </a:r>
            <a:endParaRPr lang="de-DE" altLang="de-DE" sz="2400" dirty="0"/>
          </a:p>
          <a:p>
            <a:pPr marL="274638" indent="-247650" eaLnBrk="1" hangingPunct="1">
              <a:lnSpc>
                <a:spcPct val="80000"/>
              </a:lnSpc>
            </a:pPr>
            <a:r>
              <a:rPr lang="ru-RU" altLang="de-DE" sz="2400" dirty="0" smtClean="0"/>
              <a:t>На том Реформация и остановилась</a:t>
            </a:r>
            <a:r>
              <a:rPr lang="de-DE" altLang="de-DE" sz="2400" dirty="0" smtClean="0"/>
              <a:t>.</a:t>
            </a:r>
            <a:endParaRPr lang="ru-RU" altLang="de-DE" sz="2400" dirty="0"/>
          </a:p>
          <a:p>
            <a:pPr marL="274638" indent="-247650" eaLnBrk="1" hangingPunct="1">
              <a:lnSpc>
                <a:spcPct val="80000"/>
              </a:lnSpc>
            </a:pPr>
            <a:endParaRPr lang="de-DE" altLang="de-DE" sz="2400" dirty="0"/>
          </a:p>
        </p:txBody>
      </p:sp>
      <p:pic>
        <p:nvPicPr>
          <p:cNvPr id="25604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46163"/>
            <a:ext cx="5486400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 dirty="0"/>
          </a:p>
        </p:txBody>
      </p:sp>
      <p:sp>
        <p:nvSpPr>
          <p:cNvPr id="25606" name="Fußzeilenplatzhalt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 dirty="0"/>
              <a:t>Reformation Ergebnisse </a:t>
            </a:r>
            <a:r>
              <a:rPr lang="de-DE" altLang="de-DE" sz="1400" dirty="0" err="1"/>
              <a:t>fuer</a:t>
            </a:r>
            <a:r>
              <a:rPr lang="de-DE" altLang="de-DE" sz="1400" dirty="0"/>
              <a:t> uns</a:t>
            </a:r>
          </a:p>
        </p:txBody>
      </p:sp>
      <p:sp>
        <p:nvSpPr>
          <p:cNvPr id="25607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9565551-4D5E-471A-BCC0-DB3AB62C50E4}" type="slidenum">
              <a:rPr lang="de-DE" altLang="de-DE" sz="1400"/>
              <a:pPr>
                <a:spcBef>
                  <a:spcPct val="0"/>
                </a:spcBef>
                <a:buFontTx/>
                <a:buNone/>
              </a:pPr>
              <a:t>52</a:t>
            </a:fld>
            <a:endParaRPr lang="de-DE" altLang="de-DE" sz="1400"/>
          </a:p>
        </p:txBody>
      </p:sp>
    </p:spTree>
    <p:extLst>
      <p:ext uri="{BB962C8B-B14F-4D97-AF65-F5344CB8AC3E}">
        <p14:creationId xmlns:p14="http://schemas.microsoft.com/office/powerpoint/2010/main" val="19183523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284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>
          <a:xfrm>
            <a:off x="1524000" y="274639"/>
            <a:ext cx="9144000" cy="706437"/>
          </a:xfrm>
          <a:solidFill>
            <a:schemeClr val="accent1"/>
          </a:solidFill>
        </p:spPr>
        <p:txBody>
          <a:bodyPr/>
          <a:lstStyle/>
          <a:p>
            <a:r>
              <a:rPr lang="ru-RU" altLang="de-DE" sz="3600" b="1" dirty="0" smtClean="0"/>
              <a:t>В поисках выхода</a:t>
            </a:r>
            <a:endParaRPr lang="de-DE" altLang="de-DE" sz="36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41501" y="1125538"/>
            <a:ext cx="8647113" cy="5472112"/>
          </a:xfrm>
        </p:spPr>
        <p:txBody>
          <a:bodyPr/>
          <a:lstStyle/>
          <a:p>
            <a:r>
              <a:rPr lang="ru-RU" altLang="de-DE" sz="2800" dirty="0"/>
              <a:t>Реформаторы </a:t>
            </a:r>
            <a:r>
              <a:rPr lang="ru-RU" altLang="de-DE" sz="2800" dirty="0" smtClean="0"/>
              <a:t>хотели всех слушателей сделать настоящими христианами:</a:t>
            </a:r>
            <a:endParaRPr lang="de-DE" altLang="de-DE" sz="2800" dirty="0"/>
          </a:p>
          <a:p>
            <a:pPr lvl="1"/>
            <a:r>
              <a:rPr lang="ru-RU" altLang="de-DE" sz="2400" dirty="0" smtClean="0"/>
              <a:t>Через подготовку пасторов</a:t>
            </a:r>
            <a:r>
              <a:rPr lang="de-DE" altLang="de-DE" sz="2400" dirty="0" smtClean="0"/>
              <a:t>, </a:t>
            </a:r>
            <a:endParaRPr lang="de-DE" altLang="de-DE" sz="2400" dirty="0"/>
          </a:p>
          <a:p>
            <a:pPr lvl="1"/>
            <a:r>
              <a:rPr lang="ru-RU" altLang="de-DE" sz="2400" dirty="0" smtClean="0"/>
              <a:t>Через понятную проповедь.</a:t>
            </a:r>
            <a:r>
              <a:rPr lang="de-DE" altLang="de-DE" sz="2400" dirty="0" smtClean="0"/>
              <a:t>  </a:t>
            </a:r>
            <a:endParaRPr lang="de-DE" altLang="de-DE" sz="2400" dirty="0"/>
          </a:p>
          <a:p>
            <a:r>
              <a:rPr lang="ru-RU" altLang="de-DE" sz="2800" dirty="0" smtClean="0"/>
              <a:t>Семья и дом пастора</a:t>
            </a:r>
            <a:endParaRPr lang="de-DE" altLang="de-DE" sz="2800" dirty="0"/>
          </a:p>
          <a:p>
            <a:r>
              <a:rPr lang="ru-RU" altLang="de-DE" sz="2800" dirty="0" smtClean="0"/>
              <a:t>Теологические факультеты</a:t>
            </a:r>
            <a:endParaRPr lang="de-DE" altLang="de-DE" sz="2800" dirty="0"/>
          </a:p>
          <a:p>
            <a:r>
              <a:rPr lang="ru-RU" altLang="de-DE" sz="2800" dirty="0" smtClean="0"/>
              <a:t>Синоды и консистории </a:t>
            </a:r>
          </a:p>
          <a:p>
            <a:r>
              <a:rPr lang="ru-RU" altLang="de-DE" sz="2800" dirty="0" smtClean="0"/>
              <a:t>Пиетисты и движения пробуждения </a:t>
            </a:r>
            <a:r>
              <a:rPr lang="de-DE" altLang="de-DE" sz="2800" dirty="0" smtClean="0"/>
              <a:t> </a:t>
            </a:r>
            <a:endParaRPr lang="de-DE" altLang="de-DE" sz="2800" dirty="0"/>
          </a:p>
          <a:p>
            <a:r>
              <a:rPr lang="ru-RU" altLang="de-DE" sz="2800" dirty="0" smtClean="0"/>
              <a:t>Библейские школы</a:t>
            </a:r>
            <a:endParaRPr lang="de-DE" altLang="de-DE" dirty="0" smtClean="0"/>
          </a:p>
        </p:txBody>
      </p:sp>
      <p:sp>
        <p:nvSpPr>
          <p:cNvPr id="29700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400"/>
          </a:p>
        </p:txBody>
      </p:sp>
      <p:sp>
        <p:nvSpPr>
          <p:cNvPr id="29701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6BF462-6FB2-42E1-B789-4A9B3C5753AA}" type="slidenum">
              <a:rPr lang="de-DE" altLang="de-DE" sz="1400"/>
              <a:pPr>
                <a:spcBef>
                  <a:spcPct val="0"/>
                </a:spcBef>
                <a:buFontTx/>
                <a:buNone/>
              </a:pPr>
              <a:t>53</a:t>
            </a:fld>
            <a:endParaRPr lang="de-DE" altLang="de-DE" sz="1400"/>
          </a:p>
        </p:txBody>
      </p:sp>
    </p:spTree>
    <p:extLst>
      <p:ext uri="{BB962C8B-B14F-4D97-AF65-F5344CB8AC3E}">
        <p14:creationId xmlns:p14="http://schemas.microsoft.com/office/powerpoint/2010/main" val="110776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19536" y="1052737"/>
            <a:ext cx="8496944" cy="5805265"/>
          </a:xfrm>
          <a:noFill/>
        </p:spPr>
        <p:txBody>
          <a:bodyPr/>
          <a:lstStyle/>
          <a:p>
            <a:pPr>
              <a:buNone/>
            </a:pPr>
            <a:r>
              <a:rPr lang="ru-RU" sz="2400" dirty="0"/>
              <a:t>Убеждения членов библейского кружка 	</a:t>
            </a:r>
            <a:r>
              <a:rPr lang="de-DE" sz="2400" dirty="0"/>
              <a:t>152</a:t>
            </a:r>
            <a:r>
              <a:rPr lang="ru-RU" sz="2400" dirty="0"/>
              <a:t>4-25 </a:t>
            </a:r>
            <a:endParaRPr lang="ru-RU" sz="2400" dirty="0"/>
          </a:p>
          <a:p>
            <a:pPr>
              <a:buNone/>
            </a:pPr>
            <a:r>
              <a:rPr lang="ru-RU" sz="2400" i="1" dirty="0"/>
              <a:t>«После </a:t>
            </a:r>
            <a:r>
              <a:rPr lang="ru-RU" sz="2400" i="1" dirty="0"/>
              <a:t>того, как взяли Писание в руки и проверили по нему различные пункты, мы были наставлены в лучшем</a:t>
            </a:r>
            <a:r>
              <a:rPr lang="ru-RU" sz="2400" i="1" dirty="0"/>
              <a:t>.» 				Конрад Гребель</a:t>
            </a:r>
          </a:p>
          <a:p>
            <a:pPr>
              <a:buNone/>
            </a:pPr>
            <a:endParaRPr lang="de-DE" sz="2400" dirty="0"/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0" y="116633"/>
            <a:ext cx="9144000" cy="936103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2800" b="1" dirty="0"/>
              <a:t>2.3. Путь к пробуждению: </a:t>
            </a:r>
            <a:br>
              <a:rPr lang="ru-RU" altLang="de-DE" sz="2800" b="1" dirty="0"/>
            </a:br>
            <a:r>
              <a:rPr lang="ru-RU" altLang="de-DE" sz="2800" b="1" dirty="0"/>
              <a:t>жажда познать и исполнить Писание</a:t>
            </a:r>
            <a:endParaRPr lang="de-DE" altLang="de-DE" sz="2800" b="1" dirty="0"/>
          </a:p>
        </p:txBody>
      </p:sp>
      <p:graphicFrame>
        <p:nvGraphicFramePr>
          <p:cNvPr id="4" name="Diagramm 3"/>
          <p:cNvGraphicFramePr/>
          <p:nvPr>
            <p:extLst/>
          </p:nvPr>
        </p:nvGraphicFramePr>
        <p:xfrm>
          <a:off x="2279576" y="2780929"/>
          <a:ext cx="4392488" cy="4176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7490344" y="3429000"/>
            <a:ext cx="29345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/>
              <a:t>«Кто в своем хождении не являет следы богоугодной жизни, тот не может иметь истинной веры»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103983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28" grpId="0" uiExpand="1" build="p"/>
      <p:bldGraphic spid="4" grpId="0">
        <p:bldAsOne/>
      </p:bldGraphic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706090"/>
          </a:xfrm>
          <a:solidFill>
            <a:schemeClr val="accent1"/>
          </a:solidFill>
        </p:spPr>
        <p:txBody>
          <a:bodyPr/>
          <a:lstStyle/>
          <a:p>
            <a:r>
              <a:rPr lang="ru-RU" sz="3600" dirty="0"/>
              <a:t>Братское соглашение в Шляйтхайме 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75520" y="1124744"/>
            <a:ext cx="8712968" cy="573325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400" b="1" dirty="0"/>
              <a:t>О крещении: </a:t>
            </a:r>
            <a:r>
              <a:rPr lang="ru-RU" sz="2400" dirty="0"/>
              <a:t>преподавать только обращенным. 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/>
              <a:t>Отлучать</a:t>
            </a:r>
            <a:r>
              <a:rPr lang="ru-RU" sz="2400" dirty="0"/>
              <a:t> называющихся братом, но не </a:t>
            </a:r>
            <a:r>
              <a:rPr lang="ru-RU" sz="2400" dirty="0" smtClean="0"/>
              <a:t>кающихся </a:t>
            </a:r>
            <a:r>
              <a:rPr lang="ru-RU" sz="2400" dirty="0"/>
              <a:t>в заблуждении или грехе, несмотря на увещевание.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/>
              <a:t>О преломлении хлеба </a:t>
            </a:r>
            <a:r>
              <a:rPr lang="ru-RU" sz="2400" dirty="0"/>
              <a:t>только среди соединенных крещением в одно тело и ходяших в Духе.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/>
              <a:t>Об отделении</a:t>
            </a:r>
            <a:r>
              <a:rPr lang="ru-RU" sz="2400" dirty="0"/>
              <a:t> от всякого рода грехов этого мира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/>
              <a:t>Пастыри</a:t>
            </a:r>
            <a:r>
              <a:rPr lang="ru-RU" sz="2400" dirty="0"/>
              <a:t> должны соответствовать требованиям Писания, проповедовать слово Божие и нести попечение об общине. </a:t>
            </a:r>
            <a:r>
              <a:rPr lang="ru-RU" sz="2400" dirty="0"/>
              <a:t>Община </a:t>
            </a:r>
            <a:r>
              <a:rPr lang="ru-RU" sz="2400" dirty="0" smtClean="0"/>
              <a:t>из своей среды поставляет </a:t>
            </a:r>
            <a:r>
              <a:rPr lang="ru-RU" sz="2400" dirty="0"/>
              <a:t>таких пастырей </a:t>
            </a:r>
            <a:r>
              <a:rPr lang="ru-RU" sz="2400" dirty="0" smtClean="0"/>
              <a:t>и поддерживает их. </a:t>
            </a:r>
            <a:endParaRPr lang="ru-RU" sz="2400" dirty="0"/>
          </a:p>
          <a:p>
            <a:pPr marL="457200" indent="-457200">
              <a:buFont typeface="+mj-lt"/>
              <a:buAutoNum type="arabicPeriod"/>
            </a:pPr>
            <a:r>
              <a:rPr lang="ru-RU" sz="2400" b="1" dirty="0"/>
              <a:t>Меч и земной суд </a:t>
            </a:r>
            <a:r>
              <a:rPr lang="ru-RU" sz="2400" dirty="0"/>
              <a:t>Богом дан государственным властям вне совершенства Христа, мы же </a:t>
            </a:r>
            <a:r>
              <a:rPr lang="ru-RU" sz="2400" dirty="0" smtClean="0"/>
              <a:t>хотим по </a:t>
            </a:r>
            <a:r>
              <a:rPr lang="ru-RU" sz="2400" dirty="0"/>
              <a:t>примеру нашего Господа лучше страдать, чем творить насилие.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Всякая </a:t>
            </a:r>
            <a:r>
              <a:rPr lang="ru-RU" sz="2400" b="1" dirty="0"/>
              <a:t>клятва</a:t>
            </a:r>
            <a:r>
              <a:rPr lang="ru-RU" sz="2400" dirty="0"/>
              <a:t> нам запрещена Христом.</a:t>
            </a:r>
          </a:p>
        </p:txBody>
      </p:sp>
    </p:spTree>
    <p:extLst>
      <p:ext uri="{BB962C8B-B14F-4D97-AF65-F5344CB8AC3E}">
        <p14:creationId xmlns:p14="http://schemas.microsoft.com/office/powerpoint/2010/main" val="391810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85" name="Text Box 45"/>
          <p:cNvSpPr txBox="1">
            <a:spLocks noChangeArrowheads="1"/>
          </p:cNvSpPr>
          <p:nvPr/>
        </p:nvSpPr>
        <p:spPr bwMode="auto">
          <a:xfrm>
            <a:off x="1524000" y="0"/>
            <a:ext cx="9124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de-DE" sz="2400" i="1"/>
              <a:t>Пробуждение влекло за собой изгнание, репрессии и бегство</a:t>
            </a:r>
            <a:endParaRPr lang="de-DE" altLang="de-DE" sz="2400" i="1"/>
          </a:p>
        </p:txBody>
      </p:sp>
      <p:pic>
        <p:nvPicPr>
          <p:cNvPr id="9219" name="Picture 4" descr="131 karte ausbreit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1326"/>
            <a:ext cx="9144000" cy="583247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5" name="Text Box 5"/>
          <p:cNvSpPr txBox="1">
            <a:spLocks noChangeArrowheads="1"/>
          </p:cNvSpPr>
          <p:nvPr/>
        </p:nvSpPr>
        <p:spPr bwMode="auto">
          <a:xfrm>
            <a:off x="1524000" y="0"/>
            <a:ext cx="9144000" cy="4270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de-DE" sz="2200">
                <a:latin typeface="Arial Condensed Bold" pitchFamily="34" charset="0"/>
              </a:rPr>
              <a:t>Из Сев.-Зап. «Свящ. Римск. имп.</a:t>
            </a:r>
            <a:r>
              <a:rPr lang="de-DE" altLang="de-DE" sz="2200">
                <a:latin typeface="Arial Condensed Bold" pitchFamily="34" charset="0"/>
              </a:rPr>
              <a:t> </a:t>
            </a:r>
            <a:r>
              <a:rPr lang="ru-RU" altLang="de-DE" sz="2200">
                <a:latin typeface="Arial Condensed Bold" pitchFamily="34" charset="0"/>
              </a:rPr>
              <a:t>Герм.нации»</a:t>
            </a:r>
            <a:r>
              <a:rPr lang="de-DE" altLang="de-DE" sz="2200">
                <a:latin typeface="Arial Condensed Bold" pitchFamily="34" charset="0"/>
              </a:rPr>
              <a:t> </a:t>
            </a:r>
            <a:r>
              <a:rPr lang="ru-RU" altLang="de-DE" sz="2200">
                <a:latin typeface="Arial Condensed Bold" pitchFamily="34" charset="0"/>
              </a:rPr>
              <a:t>в Польскую Пруссию</a:t>
            </a:r>
            <a:endParaRPr lang="de-DE" altLang="de-DE" sz="2200">
              <a:latin typeface="Arial Condensed Bold" pitchFamily="34" charset="0"/>
            </a:endParaRPr>
          </a:p>
        </p:txBody>
      </p:sp>
      <p:sp>
        <p:nvSpPr>
          <p:cNvPr id="240646" name="Text Box 6"/>
          <p:cNvSpPr txBox="1">
            <a:spLocks noChangeArrowheads="1"/>
          </p:cNvSpPr>
          <p:nvPr/>
        </p:nvSpPr>
        <p:spPr bwMode="auto">
          <a:xfrm>
            <a:off x="1524000" y="6165850"/>
            <a:ext cx="9144000" cy="76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de-DE" sz="2200"/>
              <a:t>Из Юго-Зап. «Свящ. Римск. имп.</a:t>
            </a:r>
            <a:r>
              <a:rPr lang="de-DE" altLang="de-DE" sz="2200"/>
              <a:t> </a:t>
            </a:r>
            <a:r>
              <a:rPr lang="ru-RU" altLang="de-DE" sz="2200"/>
              <a:t>Герм.нации»</a:t>
            </a:r>
            <a:r>
              <a:rPr lang="de-DE" altLang="de-DE" sz="2200"/>
              <a:t> </a:t>
            </a:r>
            <a:r>
              <a:rPr lang="ru-RU" altLang="de-DE" sz="2200"/>
              <a:t/>
            </a:r>
            <a:br>
              <a:rPr lang="ru-RU" altLang="de-DE" sz="2200"/>
            </a:br>
            <a:r>
              <a:rPr lang="ru-RU" altLang="de-DE" sz="2200"/>
              <a:t>в Моравию, Юрские горы, Эльзас и Пфальц</a:t>
            </a:r>
            <a:endParaRPr lang="de-DE" altLang="de-DE" sz="2200"/>
          </a:p>
        </p:txBody>
      </p:sp>
      <p:sp>
        <p:nvSpPr>
          <p:cNvPr id="240650" name="Oval 10"/>
          <p:cNvSpPr>
            <a:spLocks noChangeArrowheads="1"/>
          </p:cNvSpPr>
          <p:nvPr/>
        </p:nvSpPr>
        <p:spPr bwMode="auto">
          <a:xfrm rot="-1910953">
            <a:off x="1524000" y="1484313"/>
            <a:ext cx="3779838" cy="1873250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25098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40651" name="Oval 11"/>
          <p:cNvSpPr>
            <a:spLocks noChangeArrowheads="1"/>
          </p:cNvSpPr>
          <p:nvPr/>
        </p:nvSpPr>
        <p:spPr bwMode="auto">
          <a:xfrm>
            <a:off x="2855913" y="3357564"/>
            <a:ext cx="792162" cy="1800225"/>
          </a:xfrm>
          <a:prstGeom prst="ellipse">
            <a:avLst/>
          </a:prstGeom>
          <a:noFill/>
          <a:ln w="6350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25098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40652" name="Oval 12"/>
          <p:cNvSpPr>
            <a:spLocks noChangeArrowheads="1"/>
          </p:cNvSpPr>
          <p:nvPr/>
        </p:nvSpPr>
        <p:spPr bwMode="auto">
          <a:xfrm rot="712278">
            <a:off x="7246939" y="971550"/>
            <a:ext cx="503237" cy="1079500"/>
          </a:xfrm>
          <a:prstGeom prst="ellipse">
            <a:avLst/>
          </a:prstGeom>
          <a:noFill/>
          <a:ln w="63500">
            <a:solidFill>
              <a:srgbClr val="0066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25098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40653" name="Oval 13"/>
          <p:cNvSpPr>
            <a:spLocks noChangeArrowheads="1"/>
          </p:cNvSpPr>
          <p:nvPr/>
        </p:nvSpPr>
        <p:spPr bwMode="auto">
          <a:xfrm>
            <a:off x="6816726" y="3860800"/>
            <a:ext cx="720725" cy="935038"/>
          </a:xfrm>
          <a:prstGeom prst="ellipse">
            <a:avLst/>
          </a:prstGeom>
          <a:noFill/>
          <a:ln w="63500">
            <a:solidFill>
              <a:srgbClr val="0066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25098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40655" name="AutoShape 15"/>
          <p:cNvSpPr>
            <a:spLocks noChangeArrowheads="1"/>
          </p:cNvSpPr>
          <p:nvPr/>
        </p:nvSpPr>
        <p:spPr bwMode="auto">
          <a:xfrm rot="-1070657">
            <a:off x="4048125" y="4649788"/>
            <a:ext cx="3259138" cy="354012"/>
          </a:xfrm>
          <a:prstGeom prst="rightArrow">
            <a:avLst>
              <a:gd name="adj1" fmla="val 50000"/>
              <a:gd name="adj2" fmla="val 230157"/>
            </a:avLst>
          </a:prstGeom>
          <a:solidFill>
            <a:srgbClr val="FF0000">
              <a:alpha val="34901"/>
            </a:srgbClr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40659" name="AutoShape 19"/>
          <p:cNvSpPr>
            <a:spLocks noChangeArrowheads="1"/>
          </p:cNvSpPr>
          <p:nvPr/>
        </p:nvSpPr>
        <p:spPr bwMode="auto">
          <a:xfrm rot="20834091" flipV="1">
            <a:off x="3151189" y="1571626"/>
            <a:ext cx="4465637" cy="358775"/>
          </a:xfrm>
          <a:prstGeom prst="rightArrow">
            <a:avLst>
              <a:gd name="adj1" fmla="val 50000"/>
              <a:gd name="adj2" fmla="val 311173"/>
            </a:avLst>
          </a:prstGeom>
          <a:solidFill>
            <a:srgbClr val="FF0000">
              <a:alpha val="34901"/>
            </a:srgbClr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40660" name="AutoShape 20"/>
          <p:cNvSpPr>
            <a:spLocks noChangeArrowheads="1"/>
          </p:cNvSpPr>
          <p:nvPr/>
        </p:nvSpPr>
        <p:spPr bwMode="auto">
          <a:xfrm rot="-6139969">
            <a:off x="2945607" y="4634707"/>
            <a:ext cx="1135062" cy="301625"/>
          </a:xfrm>
          <a:prstGeom prst="rightArrow">
            <a:avLst>
              <a:gd name="adj1" fmla="val 50000"/>
              <a:gd name="adj2" fmla="val 94079"/>
            </a:avLst>
          </a:prstGeom>
          <a:solidFill>
            <a:srgbClr val="FF0000">
              <a:alpha val="34901"/>
            </a:srgbClr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40661" name="AutoShape 21"/>
          <p:cNvSpPr>
            <a:spLocks noChangeArrowheads="1"/>
          </p:cNvSpPr>
          <p:nvPr/>
        </p:nvSpPr>
        <p:spPr bwMode="auto">
          <a:xfrm rot="-2614211">
            <a:off x="1776414" y="2422526"/>
            <a:ext cx="1582737" cy="288925"/>
          </a:xfrm>
          <a:prstGeom prst="rightArrow">
            <a:avLst>
              <a:gd name="adj1" fmla="val 50000"/>
              <a:gd name="adj2" fmla="val 136951"/>
            </a:avLst>
          </a:prstGeom>
          <a:solidFill>
            <a:srgbClr val="FF0000">
              <a:alpha val="34901"/>
            </a:srgbClr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40664" name="Text Box 24"/>
          <p:cNvSpPr txBox="1">
            <a:spLocks noChangeArrowheads="1"/>
          </p:cNvSpPr>
          <p:nvPr/>
        </p:nvSpPr>
        <p:spPr bwMode="auto">
          <a:xfrm>
            <a:off x="9563100" y="3500438"/>
            <a:ext cx="1104900" cy="406400"/>
          </a:xfrm>
          <a:prstGeom prst="rect">
            <a:avLst/>
          </a:prstGeom>
          <a:solidFill>
            <a:srgbClr val="33CCCC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de-DE" sz="2000" b="1"/>
              <a:t>Россия</a:t>
            </a:r>
            <a:endParaRPr lang="de-DE" altLang="de-DE" sz="2000" b="1"/>
          </a:p>
        </p:txBody>
      </p:sp>
      <p:sp>
        <p:nvSpPr>
          <p:cNvPr id="240666" name="Arc 26"/>
          <p:cNvSpPr>
            <a:spLocks/>
          </p:cNvSpPr>
          <p:nvPr/>
        </p:nvSpPr>
        <p:spPr bwMode="auto">
          <a:xfrm flipV="1">
            <a:off x="3106739" y="3789364"/>
            <a:ext cx="5976937" cy="503237"/>
          </a:xfrm>
          <a:custGeom>
            <a:avLst/>
            <a:gdLst>
              <a:gd name="T0" fmla="*/ 0 w 21430"/>
              <a:gd name="T1" fmla="*/ 0 h 21600"/>
              <a:gd name="T2" fmla="*/ 2147483647 w 21430"/>
              <a:gd name="T3" fmla="*/ 2147483647 h 21600"/>
              <a:gd name="T4" fmla="*/ 0 w 2143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430" h="21600" fill="none" extrusionOk="0">
                <a:moveTo>
                  <a:pt x="-1" y="0"/>
                </a:moveTo>
                <a:cubicBezTo>
                  <a:pt x="10884" y="0"/>
                  <a:pt x="20068" y="8098"/>
                  <a:pt x="21430" y="18897"/>
                </a:cubicBezTo>
              </a:path>
              <a:path w="21430" h="21600" stroke="0" extrusionOk="0">
                <a:moveTo>
                  <a:pt x="-1" y="0"/>
                </a:moveTo>
                <a:cubicBezTo>
                  <a:pt x="10884" y="0"/>
                  <a:pt x="20068" y="8098"/>
                  <a:pt x="21430" y="1889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0667" name="AutoShape 27"/>
          <p:cNvSpPr>
            <a:spLocks noChangeArrowheads="1"/>
          </p:cNvSpPr>
          <p:nvPr/>
        </p:nvSpPr>
        <p:spPr bwMode="auto">
          <a:xfrm rot="19005743" flipH="1">
            <a:off x="9112250" y="3617914"/>
            <a:ext cx="439738" cy="219075"/>
          </a:xfrm>
          <a:prstGeom prst="triangle">
            <a:avLst>
              <a:gd name="adj" fmla="val 100000"/>
            </a:avLst>
          </a:prstGeom>
          <a:solidFill>
            <a:srgbClr val="FF0066">
              <a:alpha val="39999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9233" name="Text Box 28"/>
          <p:cNvSpPr txBox="1">
            <a:spLocks noChangeArrowheads="1"/>
          </p:cNvSpPr>
          <p:nvPr/>
        </p:nvSpPr>
        <p:spPr bwMode="auto">
          <a:xfrm rot="-2135682">
            <a:off x="1524001" y="908051"/>
            <a:ext cx="1928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de-DE" sz="1800" b="1">
                <a:solidFill>
                  <a:schemeClr val="bg1"/>
                </a:solidFill>
              </a:rPr>
              <a:t>Северное море</a:t>
            </a:r>
            <a:endParaRPr lang="de-DE" altLang="de-DE" sz="1800" b="1">
              <a:solidFill>
                <a:schemeClr val="bg1"/>
              </a:solidFill>
            </a:endParaRPr>
          </a:p>
        </p:txBody>
      </p:sp>
      <p:sp>
        <p:nvSpPr>
          <p:cNvPr id="9234" name="Text Box 30"/>
          <p:cNvSpPr txBox="1">
            <a:spLocks noChangeArrowheads="1"/>
          </p:cNvSpPr>
          <p:nvPr/>
        </p:nvSpPr>
        <p:spPr bwMode="auto">
          <a:xfrm>
            <a:off x="4511675" y="2564905"/>
            <a:ext cx="4897438" cy="922337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de-DE" sz="2800">
                <a:latin typeface="Calibri" pitchFamily="34" charset="0"/>
              </a:rPr>
              <a:t>Крещенцы в век Реформации: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de-DE" sz="2400" i="1">
                <a:latin typeface="Calibri" pitchFamily="34" charset="0"/>
              </a:rPr>
              <a:t>бегство от преследований</a:t>
            </a:r>
            <a:endParaRPr lang="de-DE" altLang="de-DE" sz="2400" i="1">
              <a:latin typeface="Calibri" pitchFamily="34" charset="0"/>
            </a:endParaRPr>
          </a:p>
        </p:txBody>
      </p:sp>
      <p:sp>
        <p:nvSpPr>
          <p:cNvPr id="9235" name="Text Box 29"/>
          <p:cNvSpPr txBox="1">
            <a:spLocks noChangeArrowheads="1"/>
          </p:cNvSpPr>
          <p:nvPr/>
        </p:nvSpPr>
        <p:spPr bwMode="auto">
          <a:xfrm>
            <a:off x="4800601" y="476251"/>
            <a:ext cx="2163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de-DE" sz="1800" b="1">
                <a:solidFill>
                  <a:schemeClr val="bg1"/>
                </a:solidFill>
              </a:rPr>
              <a:t>Балтийское море</a:t>
            </a:r>
            <a:endParaRPr lang="de-DE" altLang="de-DE" sz="1800" b="1">
              <a:solidFill>
                <a:schemeClr val="bg1"/>
              </a:solidFill>
            </a:endParaRPr>
          </a:p>
        </p:txBody>
      </p:sp>
      <p:sp>
        <p:nvSpPr>
          <p:cNvPr id="240663" name="AutoShape 23"/>
          <p:cNvSpPr>
            <a:spLocks noChangeArrowheads="1"/>
          </p:cNvSpPr>
          <p:nvPr/>
        </p:nvSpPr>
        <p:spPr bwMode="auto">
          <a:xfrm rot="2380191">
            <a:off x="7408864" y="2276476"/>
            <a:ext cx="3259137" cy="354013"/>
          </a:xfrm>
          <a:prstGeom prst="rightArrow">
            <a:avLst>
              <a:gd name="adj1" fmla="val 50000"/>
              <a:gd name="adj2" fmla="val 230157"/>
            </a:avLst>
          </a:prstGeom>
          <a:solidFill>
            <a:srgbClr val="FF0000">
              <a:alpha val="34901"/>
            </a:srgbClr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9237" name="Text Box 31"/>
          <p:cNvSpPr txBox="1">
            <a:spLocks noChangeArrowheads="1"/>
          </p:cNvSpPr>
          <p:nvPr/>
        </p:nvSpPr>
        <p:spPr bwMode="auto">
          <a:xfrm>
            <a:off x="5951539" y="5516564"/>
            <a:ext cx="1666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de-DE" sz="2000" b="1"/>
              <a:t>А в с т р и я</a:t>
            </a:r>
            <a:endParaRPr lang="de-DE" altLang="de-DE" sz="2000" b="1"/>
          </a:p>
        </p:txBody>
      </p:sp>
      <p:sp>
        <p:nvSpPr>
          <p:cNvPr id="9238" name="Text Box 32"/>
          <p:cNvSpPr txBox="1">
            <a:spLocks noChangeArrowheads="1"/>
          </p:cNvSpPr>
          <p:nvPr/>
        </p:nvSpPr>
        <p:spPr bwMode="auto">
          <a:xfrm>
            <a:off x="1639864" y="5300664"/>
            <a:ext cx="164782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de-DE" sz="2000" b="1"/>
              <a:t>Швейцария</a:t>
            </a:r>
            <a:endParaRPr lang="de-DE" altLang="de-DE" sz="2000" b="1"/>
          </a:p>
        </p:txBody>
      </p:sp>
      <p:sp>
        <p:nvSpPr>
          <p:cNvPr id="240647" name="Oval 7"/>
          <p:cNvSpPr>
            <a:spLocks noChangeArrowheads="1"/>
          </p:cNvSpPr>
          <p:nvPr/>
        </p:nvSpPr>
        <p:spPr bwMode="auto">
          <a:xfrm>
            <a:off x="2347913" y="4328319"/>
            <a:ext cx="2605903" cy="1693070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25098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9240" name="Text Box 33"/>
          <p:cNvSpPr txBox="1">
            <a:spLocks noChangeArrowheads="1"/>
          </p:cNvSpPr>
          <p:nvPr/>
        </p:nvSpPr>
        <p:spPr bwMode="auto">
          <a:xfrm rot="-1677869">
            <a:off x="7953375" y="1427164"/>
            <a:ext cx="1684338" cy="427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de-DE" sz="2200" b="1"/>
              <a:t>П о л ь ш а</a:t>
            </a:r>
            <a:endParaRPr lang="de-DE" altLang="de-DE" sz="2200" b="1"/>
          </a:p>
        </p:txBody>
      </p:sp>
      <p:sp>
        <p:nvSpPr>
          <p:cNvPr id="9241" name="Text Box 34"/>
          <p:cNvSpPr txBox="1">
            <a:spLocks noChangeArrowheads="1"/>
          </p:cNvSpPr>
          <p:nvPr/>
        </p:nvSpPr>
        <p:spPr bwMode="auto">
          <a:xfrm rot="-1050051">
            <a:off x="4075141" y="4291291"/>
            <a:ext cx="8476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de-DE" sz="1800" i="1"/>
              <a:t>Дунай</a:t>
            </a:r>
            <a:endParaRPr lang="de-DE" altLang="de-DE" sz="1800" i="1"/>
          </a:p>
        </p:txBody>
      </p:sp>
      <p:sp>
        <p:nvSpPr>
          <p:cNvPr id="9242" name="Text Box 35"/>
          <p:cNvSpPr txBox="1">
            <a:spLocks noChangeArrowheads="1"/>
          </p:cNvSpPr>
          <p:nvPr/>
        </p:nvSpPr>
        <p:spPr bwMode="auto">
          <a:xfrm>
            <a:off x="7248526" y="4724401"/>
            <a:ext cx="10080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de-DE" sz="1800" i="1"/>
              <a:t>Дунай</a:t>
            </a:r>
            <a:endParaRPr lang="de-DE" altLang="de-DE" sz="1800" i="1"/>
          </a:p>
        </p:txBody>
      </p:sp>
      <p:sp>
        <p:nvSpPr>
          <p:cNvPr id="9243" name="Text Box 36"/>
          <p:cNvSpPr txBox="1">
            <a:spLocks noChangeArrowheads="1"/>
          </p:cNvSpPr>
          <p:nvPr/>
        </p:nvSpPr>
        <p:spPr bwMode="auto">
          <a:xfrm rot="3841052">
            <a:off x="5887244" y="1964532"/>
            <a:ext cx="74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de-DE" sz="1800" i="1"/>
              <a:t>Одер</a:t>
            </a:r>
            <a:endParaRPr lang="de-DE" altLang="de-DE" sz="1800" i="1"/>
          </a:p>
        </p:txBody>
      </p:sp>
      <p:sp>
        <p:nvSpPr>
          <p:cNvPr id="9244" name="Text Box 37"/>
          <p:cNvSpPr txBox="1">
            <a:spLocks noChangeArrowheads="1"/>
          </p:cNvSpPr>
          <p:nvPr/>
        </p:nvSpPr>
        <p:spPr bwMode="auto">
          <a:xfrm rot="957914">
            <a:off x="7714536" y="2168397"/>
            <a:ext cx="8334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de-DE" sz="1800" i="1" dirty="0"/>
              <a:t>Висла</a:t>
            </a:r>
            <a:endParaRPr lang="de-DE" altLang="de-DE" sz="1800" i="1" dirty="0"/>
          </a:p>
        </p:txBody>
      </p:sp>
      <p:sp>
        <p:nvSpPr>
          <p:cNvPr id="9245" name="Text Box 38"/>
          <p:cNvSpPr txBox="1">
            <a:spLocks noChangeArrowheads="1"/>
          </p:cNvSpPr>
          <p:nvPr/>
        </p:nvSpPr>
        <p:spPr bwMode="auto">
          <a:xfrm>
            <a:off x="2403476" y="3663951"/>
            <a:ext cx="93821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de-DE" sz="1800" b="1">
                <a:latin typeface="Arial Narrow" pitchFamily="34" charset="0"/>
              </a:rPr>
              <a:t>Пфальц</a:t>
            </a:r>
            <a:endParaRPr lang="de-DE" altLang="de-DE" sz="1800" b="1">
              <a:latin typeface="Arial Narrow" pitchFamily="34" charset="0"/>
            </a:endParaRPr>
          </a:p>
        </p:txBody>
      </p:sp>
      <p:sp>
        <p:nvSpPr>
          <p:cNvPr id="9246" name="Text Box 39"/>
          <p:cNvSpPr txBox="1">
            <a:spLocks noChangeArrowheads="1"/>
          </p:cNvSpPr>
          <p:nvPr/>
        </p:nvSpPr>
        <p:spPr bwMode="auto">
          <a:xfrm>
            <a:off x="6311901" y="3860801"/>
            <a:ext cx="1196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de-DE" sz="1800" b="1"/>
              <a:t>Моравия</a:t>
            </a:r>
            <a:endParaRPr lang="de-DE" altLang="de-DE" sz="1800" b="1"/>
          </a:p>
        </p:txBody>
      </p:sp>
      <p:sp>
        <p:nvSpPr>
          <p:cNvPr id="9247" name="Text Box 40"/>
          <p:cNvSpPr txBox="1">
            <a:spLocks noChangeArrowheads="1"/>
          </p:cNvSpPr>
          <p:nvPr/>
        </p:nvSpPr>
        <p:spPr bwMode="auto">
          <a:xfrm rot="-4496974">
            <a:off x="3113088" y="4035426"/>
            <a:ext cx="7159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de-DE" sz="1800" i="1"/>
              <a:t>Рейн</a:t>
            </a:r>
            <a:endParaRPr lang="de-DE" altLang="de-DE" sz="1800" i="1"/>
          </a:p>
        </p:txBody>
      </p:sp>
      <p:sp>
        <p:nvSpPr>
          <p:cNvPr id="9248" name="Text Box 41"/>
          <p:cNvSpPr txBox="1">
            <a:spLocks noChangeArrowheads="1"/>
          </p:cNvSpPr>
          <p:nvPr/>
        </p:nvSpPr>
        <p:spPr bwMode="auto">
          <a:xfrm rot="2007195">
            <a:off x="4656139" y="1773238"/>
            <a:ext cx="847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de-DE" sz="1800" i="1"/>
              <a:t>Эльба</a:t>
            </a:r>
            <a:endParaRPr lang="de-DE" altLang="de-DE" sz="1800" i="1"/>
          </a:p>
        </p:txBody>
      </p:sp>
      <p:sp>
        <p:nvSpPr>
          <p:cNvPr id="9249" name="Text Box 43"/>
          <p:cNvSpPr txBox="1">
            <a:spLocks noChangeArrowheads="1"/>
          </p:cNvSpPr>
          <p:nvPr/>
        </p:nvSpPr>
        <p:spPr bwMode="auto">
          <a:xfrm>
            <a:off x="5448301" y="3644901"/>
            <a:ext cx="873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de-DE" sz="1800" b="1"/>
              <a:t>Чехия</a:t>
            </a:r>
            <a:endParaRPr lang="de-DE" altLang="de-DE" sz="1800" b="1"/>
          </a:p>
        </p:txBody>
      </p:sp>
      <p:sp>
        <p:nvSpPr>
          <p:cNvPr id="9250" name="Text Box 44"/>
          <p:cNvSpPr txBox="1">
            <a:spLocks noChangeArrowheads="1"/>
          </p:cNvSpPr>
          <p:nvPr/>
        </p:nvSpPr>
        <p:spPr bwMode="auto">
          <a:xfrm rot="-1677869">
            <a:off x="8210550" y="808038"/>
            <a:ext cx="11445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de-DE" sz="1800" b="1"/>
              <a:t>Пруссия</a:t>
            </a:r>
            <a:endParaRPr lang="de-DE" altLang="de-DE" sz="1800" b="1"/>
          </a:p>
        </p:txBody>
      </p:sp>
      <p:sp>
        <p:nvSpPr>
          <p:cNvPr id="36" name="Pfeil nach oben 35"/>
          <p:cNvSpPr/>
          <p:nvPr/>
        </p:nvSpPr>
        <p:spPr>
          <a:xfrm>
            <a:off x="3278278" y="1801836"/>
            <a:ext cx="63411" cy="267412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 Box 46"/>
          <p:cNvSpPr txBox="1">
            <a:spLocks noChangeArrowheads="1"/>
          </p:cNvSpPr>
          <p:nvPr/>
        </p:nvSpPr>
        <p:spPr bwMode="auto">
          <a:xfrm rot="1502267">
            <a:off x="1504145" y="3000804"/>
            <a:ext cx="13538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de-DE" sz="1800" b="1" dirty="0"/>
              <a:t>Фландрия</a:t>
            </a:r>
            <a:endParaRPr lang="de-DE" altLang="de-DE" sz="1800" b="1" dirty="0"/>
          </a:p>
        </p:txBody>
      </p:sp>
    </p:spTree>
    <p:extLst>
      <p:ext uri="{BB962C8B-B14F-4D97-AF65-F5344CB8AC3E}">
        <p14:creationId xmlns:p14="http://schemas.microsoft.com/office/powerpoint/2010/main" val="25924934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0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4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4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85" grpId="0"/>
      <p:bldP spid="240645" grpId="0" animBg="1"/>
      <p:bldP spid="240646" grpId="0" animBg="1"/>
      <p:bldP spid="240650" grpId="0" animBg="1"/>
      <p:bldP spid="240651" grpId="0" animBg="1"/>
      <p:bldP spid="240652" grpId="0" animBg="1"/>
      <p:bldP spid="240653" grpId="0" animBg="1"/>
      <p:bldP spid="240655" grpId="0" animBg="1"/>
      <p:bldP spid="240659" grpId="0" animBg="1"/>
      <p:bldP spid="240659" grpId="1" animBg="1"/>
      <p:bldP spid="240660" grpId="0" animBg="1"/>
      <p:bldP spid="240661" grpId="0" animBg="1"/>
      <p:bldP spid="240664" grpId="0" animBg="1"/>
      <p:bldP spid="240666" grpId="0" animBg="1"/>
      <p:bldP spid="240667" grpId="0" animBg="1"/>
      <p:bldP spid="240663" grpId="0" animBg="1"/>
      <p:bldP spid="240663" grpId="1" animBg="1"/>
      <p:bldP spid="240647" grpId="0" animBg="1"/>
      <p:bldP spid="3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9"/>
            <a:ext cx="9144000" cy="1138237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sz="3000" b="1" dirty="0"/>
              <a:t>2.9. </a:t>
            </a:r>
            <a:r>
              <a:rPr lang="ru-RU" altLang="de-DE" sz="3000" b="1" dirty="0"/>
              <a:t>Наше крещенско-меннонитское наследие </a:t>
            </a:r>
            <a:r>
              <a:rPr lang="ru-RU" sz="3000" b="1" dirty="0"/>
              <a:t/>
            </a:r>
            <a:br>
              <a:rPr lang="ru-RU" sz="3000" b="1" dirty="0"/>
            </a:br>
            <a:r>
              <a:rPr lang="ru-RU" altLang="de-DE" sz="3000" dirty="0"/>
              <a:t>Основные черты</a:t>
            </a:r>
            <a:r>
              <a:rPr lang="de-DE" altLang="de-DE" sz="3000" dirty="0"/>
              <a:t> </a:t>
            </a:r>
            <a:r>
              <a:rPr lang="ru-RU" altLang="de-DE" sz="3000" dirty="0"/>
              <a:t>истории</a:t>
            </a:r>
            <a:endParaRPr lang="de-DE" altLang="de-DE" sz="3000" dirty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0" y="1484314"/>
            <a:ext cx="8820150" cy="5373687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ru-RU" altLang="de-DE" sz="2800" b="1" dirty="0">
                <a:solidFill>
                  <a:srgbClr val="FF0000"/>
                </a:solidFill>
              </a:rPr>
              <a:t>Пробуждение</a:t>
            </a:r>
            <a:r>
              <a:rPr lang="de-DE" altLang="de-DE" sz="2800" b="1" dirty="0"/>
              <a:t> </a:t>
            </a:r>
            <a:r>
              <a:rPr lang="ru-RU" altLang="de-DE" sz="2800" b="1" dirty="0"/>
              <a:t>к следованию Христу</a:t>
            </a:r>
            <a:r>
              <a:rPr lang="de-DE" altLang="de-DE" sz="2800" b="1" dirty="0"/>
              <a:t> </a:t>
            </a:r>
            <a:br>
              <a:rPr lang="de-DE" altLang="de-DE" sz="2800" b="1" dirty="0"/>
            </a:br>
            <a:r>
              <a:rPr lang="de-DE" altLang="de-DE" sz="2800" b="1" dirty="0"/>
              <a:t> </a:t>
            </a:r>
            <a:r>
              <a:rPr lang="de-DE" altLang="de-DE" sz="2500" dirty="0"/>
              <a:t>(</a:t>
            </a:r>
            <a:r>
              <a:rPr lang="ru-RU" altLang="de-DE" sz="2500" dirty="0"/>
              <a:t>Священное Писание</a:t>
            </a:r>
            <a:r>
              <a:rPr lang="de-DE" altLang="de-DE" sz="2500" dirty="0"/>
              <a:t>, </a:t>
            </a:r>
            <a:r>
              <a:rPr lang="ru-RU" altLang="de-DE" sz="2500" dirty="0"/>
              <a:t>покаяние</a:t>
            </a:r>
            <a:r>
              <a:rPr lang="de-DE" altLang="de-DE" sz="2500" dirty="0"/>
              <a:t> </a:t>
            </a:r>
            <a:r>
              <a:rPr lang="ru-RU" altLang="de-DE" sz="2500" dirty="0"/>
              <a:t>и</a:t>
            </a:r>
            <a:r>
              <a:rPr lang="de-DE" altLang="de-DE" sz="2500" dirty="0"/>
              <a:t> </a:t>
            </a:r>
            <a:r>
              <a:rPr lang="ru-RU" altLang="de-DE" sz="2500" dirty="0"/>
              <a:t>обращение</a:t>
            </a:r>
            <a:r>
              <a:rPr lang="de-DE" altLang="de-DE" sz="2500" dirty="0"/>
              <a:t>, </a:t>
            </a:r>
            <a:br>
              <a:rPr lang="de-DE" altLang="de-DE" sz="2500" dirty="0"/>
            </a:br>
            <a:r>
              <a:rPr lang="de-DE" altLang="de-DE" sz="2500" dirty="0"/>
              <a:t>  </a:t>
            </a:r>
            <a:r>
              <a:rPr lang="ru-RU" altLang="de-DE" sz="2500" dirty="0"/>
              <a:t>крещение по вере</a:t>
            </a:r>
            <a:r>
              <a:rPr lang="de-DE" altLang="de-DE" sz="2500" dirty="0"/>
              <a:t>, </a:t>
            </a:r>
            <a:r>
              <a:rPr lang="ru-RU" altLang="de-DE" sz="2500" dirty="0"/>
              <a:t>жизнь по заповедям</a:t>
            </a:r>
            <a:r>
              <a:rPr lang="de-DE" altLang="de-DE" sz="2500" dirty="0"/>
              <a:t> </a:t>
            </a:r>
            <a:r>
              <a:rPr lang="ru-RU" altLang="de-DE" sz="2500" dirty="0"/>
              <a:t>Христа</a:t>
            </a:r>
            <a:r>
              <a:rPr lang="de-DE" altLang="de-DE" sz="2500" dirty="0"/>
              <a:t>)</a:t>
            </a:r>
          </a:p>
          <a:p>
            <a:pPr eaLnBrk="1" hangingPunct="1">
              <a:lnSpc>
                <a:spcPct val="85000"/>
              </a:lnSpc>
            </a:pPr>
            <a:r>
              <a:rPr lang="ru-RU" altLang="de-DE" sz="2800" b="1" dirty="0">
                <a:solidFill>
                  <a:srgbClr val="FF0000"/>
                </a:solidFill>
              </a:rPr>
              <a:t>Община</a:t>
            </a:r>
            <a:r>
              <a:rPr lang="de-DE" altLang="de-DE" sz="2800" b="1" dirty="0"/>
              <a:t> </a:t>
            </a:r>
            <a:r>
              <a:rPr lang="ru-RU" altLang="de-DE" sz="2800" b="1" dirty="0"/>
              <a:t>по Новому Завету</a:t>
            </a:r>
            <a:r>
              <a:rPr lang="de-DE" altLang="de-DE" sz="2800" dirty="0"/>
              <a:t> </a:t>
            </a:r>
            <a:br>
              <a:rPr lang="de-DE" altLang="de-DE" sz="2800" dirty="0"/>
            </a:br>
            <a:r>
              <a:rPr lang="de-DE" altLang="de-DE" sz="2600" dirty="0"/>
              <a:t>(</a:t>
            </a:r>
            <a:r>
              <a:rPr lang="ru-RU" altLang="de-DE" sz="2600" dirty="0"/>
              <a:t>из обращенных членов,</a:t>
            </a:r>
            <a:r>
              <a:rPr lang="de-DE" altLang="de-DE" sz="2600" dirty="0"/>
              <a:t> </a:t>
            </a:r>
            <a:r>
              <a:rPr lang="ru-RU" altLang="de-DE" sz="2600" dirty="0"/>
              <a:t>братская ответственность друг за друга</a:t>
            </a:r>
            <a:r>
              <a:rPr lang="de-DE" altLang="de-DE" sz="2600" dirty="0"/>
              <a:t>, </a:t>
            </a:r>
            <a:r>
              <a:rPr lang="ru-RU" altLang="de-DE" sz="2600" dirty="0"/>
              <a:t>строгая</a:t>
            </a:r>
            <a:r>
              <a:rPr lang="de-DE" altLang="de-DE" sz="2600" dirty="0"/>
              <a:t> </a:t>
            </a:r>
            <a:r>
              <a:rPr lang="ru-RU" altLang="de-DE" sz="2600" dirty="0"/>
              <a:t>дисциплина</a:t>
            </a:r>
            <a:r>
              <a:rPr lang="de-DE" altLang="de-DE" sz="2600" dirty="0"/>
              <a:t>, </a:t>
            </a:r>
            <a:r>
              <a:rPr lang="ru-RU" altLang="de-DE" sz="2600" dirty="0"/>
              <a:t>независимость от мирских властей</a:t>
            </a:r>
            <a:r>
              <a:rPr lang="de-DE" altLang="de-DE" sz="2600" dirty="0"/>
              <a:t>, </a:t>
            </a:r>
            <a:r>
              <a:rPr lang="ru-RU" altLang="de-DE" sz="2600" dirty="0"/>
              <a:t>отсутствие церковных центров</a:t>
            </a:r>
            <a:r>
              <a:rPr lang="de-DE" altLang="de-DE" sz="2600" dirty="0"/>
              <a:t>)</a:t>
            </a:r>
          </a:p>
          <a:p>
            <a:pPr eaLnBrk="1" hangingPunct="1">
              <a:lnSpc>
                <a:spcPct val="85000"/>
              </a:lnSpc>
            </a:pPr>
            <a:r>
              <a:rPr lang="ru-RU" altLang="de-DE" sz="2800" b="1" dirty="0">
                <a:solidFill>
                  <a:srgbClr val="FF0000"/>
                </a:solidFill>
              </a:rPr>
              <a:t>Миссия</a:t>
            </a:r>
            <a:r>
              <a:rPr lang="de-DE" altLang="de-DE" sz="2800" b="1" dirty="0"/>
              <a:t> </a:t>
            </a:r>
            <a:r>
              <a:rPr lang="ru-RU" altLang="de-DE" sz="2800" b="1" dirty="0"/>
              <a:t>для распространения</a:t>
            </a:r>
            <a:r>
              <a:rPr lang="de-DE" altLang="de-DE" sz="2800" b="1" dirty="0"/>
              <a:t> </a:t>
            </a:r>
            <a:r>
              <a:rPr lang="ru-RU" altLang="de-DE" sz="2800" b="1" dirty="0"/>
              <a:t>Евангелия</a:t>
            </a:r>
            <a:r>
              <a:rPr lang="de-DE" altLang="de-DE" sz="2800" b="1" dirty="0"/>
              <a:t/>
            </a:r>
            <a:br>
              <a:rPr lang="de-DE" altLang="de-DE" sz="2800" b="1" dirty="0"/>
            </a:br>
            <a:r>
              <a:rPr lang="de-DE" altLang="de-DE" sz="2800" b="1" dirty="0"/>
              <a:t>  </a:t>
            </a:r>
            <a:r>
              <a:rPr lang="de-DE" altLang="de-DE" sz="2600" dirty="0"/>
              <a:t>(</a:t>
            </a:r>
            <a:r>
              <a:rPr lang="ru-RU" altLang="de-DE" sz="2600" dirty="0"/>
              <a:t>очень активная вначале</a:t>
            </a:r>
            <a:r>
              <a:rPr lang="de-DE" altLang="de-DE" sz="2600" dirty="0"/>
              <a:t>, </a:t>
            </a:r>
            <a:r>
              <a:rPr lang="ru-RU" altLang="de-DE" sz="2600" dirty="0"/>
              <a:t>она потом угасла</a:t>
            </a:r>
            <a:r>
              <a:rPr lang="de-DE" altLang="de-DE" sz="2600" dirty="0"/>
              <a:t>)</a:t>
            </a:r>
          </a:p>
          <a:p>
            <a:pPr eaLnBrk="1" hangingPunct="1">
              <a:lnSpc>
                <a:spcPct val="85000"/>
              </a:lnSpc>
            </a:pPr>
            <a:r>
              <a:rPr lang="ru-RU" altLang="de-DE" sz="2800" b="1" dirty="0"/>
              <a:t>Притеснения и страдания</a:t>
            </a:r>
            <a:r>
              <a:rPr lang="de-DE" altLang="de-DE" sz="2800" b="1" dirty="0"/>
              <a:t> </a:t>
            </a:r>
          </a:p>
          <a:p>
            <a:pPr eaLnBrk="1" hangingPunct="1">
              <a:lnSpc>
                <a:spcPct val="85000"/>
              </a:lnSpc>
            </a:pPr>
            <a:r>
              <a:rPr lang="ru-RU" altLang="de-DE" sz="2800" b="1" dirty="0"/>
              <a:t>Бегство и</a:t>
            </a:r>
            <a:r>
              <a:rPr lang="de-DE" altLang="de-DE" sz="2800" b="1" dirty="0"/>
              <a:t> </a:t>
            </a:r>
            <a:r>
              <a:rPr lang="ru-RU" altLang="de-DE" sz="2800" b="1" dirty="0"/>
              <a:t>успешные поселения</a:t>
            </a:r>
          </a:p>
          <a:p>
            <a:pPr eaLnBrk="1" hangingPunct="1">
              <a:lnSpc>
                <a:spcPct val="85000"/>
              </a:lnSpc>
            </a:pPr>
            <a:r>
              <a:rPr lang="ru-RU" altLang="de-DE" sz="2800" b="1" dirty="0"/>
              <a:t>Духовное остывание</a:t>
            </a:r>
            <a:r>
              <a:rPr lang="de-DE" altLang="de-DE" sz="2800" b="1" dirty="0"/>
              <a:t>, </a:t>
            </a:r>
            <a:r>
              <a:rPr lang="ru-RU" altLang="de-DE" sz="2800" b="1" dirty="0"/>
              <a:t>закостенение</a:t>
            </a:r>
            <a:r>
              <a:rPr lang="de-DE" altLang="de-DE" sz="2800" b="1" dirty="0"/>
              <a:t> </a:t>
            </a:r>
            <a:r>
              <a:rPr lang="ru-RU" altLang="de-DE" sz="2800" b="1" dirty="0"/>
              <a:t>и</a:t>
            </a:r>
            <a:r>
              <a:rPr lang="de-DE" altLang="de-DE" sz="2800" b="1" dirty="0"/>
              <a:t> </a:t>
            </a:r>
            <a:r>
              <a:rPr lang="ru-RU" altLang="de-DE" sz="2800" b="1" dirty="0"/>
              <a:t>оцерковление</a:t>
            </a:r>
            <a:r>
              <a:rPr lang="de-DE" altLang="de-DE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08653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992" y="583726"/>
            <a:ext cx="4541520" cy="640689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754" y="548680"/>
            <a:ext cx="4541520" cy="6406896"/>
          </a:xfrm>
          <a:prstGeom prst="rect">
            <a:avLst/>
          </a:prstGeom>
        </p:spPr>
      </p:pic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188914"/>
            <a:ext cx="9144000" cy="503237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3200" b="1" dirty="0"/>
              <a:t>Наше наследие - евангельское учение </a:t>
            </a:r>
            <a:endParaRPr lang="de-DE" altLang="de-DE" sz="3200" b="1" dirty="0"/>
          </a:p>
        </p:txBody>
      </p:sp>
      <p:sp>
        <p:nvSpPr>
          <p:cNvPr id="36352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312346" y="981076"/>
            <a:ext cx="4248150" cy="5876925"/>
          </a:xfrm>
        </p:spPr>
        <p:txBody>
          <a:bodyPr/>
          <a:lstStyle/>
          <a:p>
            <a:pPr marL="179388" indent="-179388" eaLnBrk="1" hangingPunct="1">
              <a:lnSpc>
                <a:spcPct val="90000"/>
              </a:lnSpc>
              <a:buNone/>
            </a:pPr>
            <a:r>
              <a:rPr lang="ru-RU" altLang="de-DE" sz="2600" b="1" dirty="0"/>
              <a:t>Крещенцы</a:t>
            </a:r>
            <a:r>
              <a:rPr lang="de-DE" altLang="de-DE" sz="2600" b="1" dirty="0"/>
              <a:t> </a:t>
            </a:r>
            <a:r>
              <a:rPr lang="ru-RU" altLang="de-DE" sz="2600" b="1" dirty="0"/>
              <a:t>требовали</a:t>
            </a:r>
            <a:r>
              <a:rPr lang="de-DE" altLang="de-DE" sz="2600" b="1" dirty="0"/>
              <a:t>:</a:t>
            </a:r>
          </a:p>
          <a:p>
            <a:pPr marL="179388" indent="-179388" eaLnBrk="1" hangingPunct="1">
              <a:lnSpc>
                <a:spcPct val="90000"/>
              </a:lnSpc>
              <a:buNone/>
            </a:pPr>
            <a:r>
              <a:rPr lang="de-DE" altLang="de-DE" sz="2400" dirty="0"/>
              <a:t>• </a:t>
            </a:r>
            <a:r>
              <a:rPr lang="ru-RU" altLang="de-DE" sz="2400" b="1" dirty="0"/>
              <a:t>Следование</a:t>
            </a:r>
            <a:r>
              <a:rPr lang="de-DE" altLang="de-DE" sz="2400" b="1" dirty="0"/>
              <a:t>:</a:t>
            </a:r>
            <a:r>
              <a:rPr lang="de-DE" altLang="de-DE" sz="2400" dirty="0"/>
              <a:t> </a:t>
            </a:r>
            <a:r>
              <a:rPr lang="ru-RU" altLang="de-DE" sz="2400" dirty="0"/>
              <a:t>христиани-ном является тот</a:t>
            </a:r>
            <a:r>
              <a:rPr lang="de-DE" altLang="de-DE" sz="2400" dirty="0"/>
              <a:t>, </a:t>
            </a:r>
            <a:r>
              <a:rPr lang="ru-RU" altLang="de-DE" sz="2400" dirty="0"/>
              <a:t>который обратился ко Христу и следует Ему в жизни</a:t>
            </a:r>
            <a:r>
              <a:rPr lang="de-DE" altLang="de-DE" sz="2400" dirty="0"/>
              <a:t>.</a:t>
            </a:r>
          </a:p>
          <a:p>
            <a:pPr marL="179388" indent="-179388" eaLnBrk="1" hangingPunct="1">
              <a:lnSpc>
                <a:spcPct val="90000"/>
              </a:lnSpc>
              <a:buNone/>
            </a:pPr>
            <a:r>
              <a:rPr lang="de-DE" altLang="de-DE" sz="2400" dirty="0"/>
              <a:t>• </a:t>
            </a:r>
            <a:r>
              <a:rPr lang="ru-RU" altLang="de-DE" sz="2400" dirty="0"/>
              <a:t>Истинная </a:t>
            </a:r>
            <a:r>
              <a:rPr lang="ru-RU" altLang="de-DE" sz="2400" b="1" dirty="0"/>
              <a:t>община</a:t>
            </a:r>
            <a:r>
              <a:rPr lang="ru-RU" altLang="de-DE" sz="2400" dirty="0"/>
              <a:t> </a:t>
            </a:r>
            <a:r>
              <a:rPr lang="de-DE" altLang="de-DE" sz="2400" dirty="0"/>
              <a:t/>
            </a:r>
            <a:br>
              <a:rPr lang="de-DE" altLang="de-DE" sz="2400" dirty="0"/>
            </a:br>
            <a:r>
              <a:rPr lang="ru-RU" altLang="de-DE" sz="2400" dirty="0"/>
              <a:t>состоит только из святых, которые готовы все оставить ради Господа</a:t>
            </a:r>
            <a:r>
              <a:rPr lang="de-DE" altLang="de-DE" sz="2400" dirty="0"/>
              <a:t>.</a:t>
            </a:r>
          </a:p>
          <a:p>
            <a:pPr marL="179388" indent="-179388" eaLnBrk="1" hangingPunct="1">
              <a:lnSpc>
                <a:spcPct val="90000"/>
              </a:lnSpc>
              <a:buNone/>
            </a:pPr>
            <a:r>
              <a:rPr lang="de-DE" altLang="de-DE" sz="2400" dirty="0"/>
              <a:t>• </a:t>
            </a:r>
            <a:r>
              <a:rPr lang="ru-RU" altLang="de-DE" sz="2400" dirty="0"/>
              <a:t>Христианин и община </a:t>
            </a:r>
            <a:r>
              <a:rPr lang="ru-RU" altLang="de-DE" sz="2400" b="1" dirty="0"/>
              <a:t>отстраняется</a:t>
            </a:r>
            <a:r>
              <a:rPr lang="ru-RU" altLang="de-DE" sz="2400" dirty="0"/>
              <a:t> от мирских утех и насилия</a:t>
            </a:r>
            <a:r>
              <a:rPr lang="de-DE" altLang="de-DE" sz="2400" dirty="0"/>
              <a:t>.</a:t>
            </a:r>
          </a:p>
          <a:p>
            <a:pPr marL="179388" indent="-179388" eaLnBrk="1" hangingPunct="1">
              <a:lnSpc>
                <a:spcPct val="90000"/>
              </a:lnSpc>
              <a:buNone/>
            </a:pPr>
            <a:r>
              <a:rPr lang="de-DE" altLang="de-DE" sz="2400" dirty="0"/>
              <a:t>• </a:t>
            </a:r>
            <a:r>
              <a:rPr lang="ru-RU" altLang="de-DE" sz="2400" dirty="0"/>
              <a:t>Община подчинена только </a:t>
            </a:r>
            <a:r>
              <a:rPr lang="de-DE" altLang="de-DE" sz="2400" b="1" dirty="0"/>
              <a:t> </a:t>
            </a:r>
            <a:r>
              <a:rPr lang="ru-RU" altLang="de-DE" sz="2400" b="1" dirty="0"/>
              <a:t>Христу</a:t>
            </a:r>
            <a:r>
              <a:rPr lang="de-DE" altLang="de-DE" sz="2400" dirty="0"/>
              <a:t> – </a:t>
            </a:r>
            <a:r>
              <a:rPr lang="ru-RU" altLang="de-DE" sz="2400" dirty="0"/>
              <a:t>не государству или другому земному центру</a:t>
            </a:r>
            <a:r>
              <a:rPr lang="de-DE" altLang="de-DE" sz="2400" dirty="0"/>
              <a:t>.</a:t>
            </a:r>
          </a:p>
        </p:txBody>
      </p:sp>
      <p:sp>
        <p:nvSpPr>
          <p:cNvPr id="36352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1" y="981076"/>
            <a:ext cx="4284663" cy="5876925"/>
          </a:xfrm>
        </p:spPr>
        <p:txBody>
          <a:bodyPr/>
          <a:lstStyle/>
          <a:p>
            <a:pPr indent="-247650" algn="ctr" eaLnBrk="1" hangingPunct="1">
              <a:lnSpc>
                <a:spcPct val="90000"/>
              </a:lnSpc>
              <a:buNone/>
            </a:pPr>
            <a:r>
              <a:rPr lang="ru-RU" altLang="de-DE" sz="2600" b="1" dirty="0"/>
              <a:t>Принципы Реформации</a:t>
            </a:r>
            <a:endParaRPr lang="de-DE" altLang="de-DE" sz="2600" b="1" dirty="0"/>
          </a:p>
          <a:p>
            <a:pPr indent="-247650" eaLnBrk="1" hangingPunct="1">
              <a:lnSpc>
                <a:spcPct val="90000"/>
              </a:lnSpc>
            </a:pPr>
            <a:r>
              <a:rPr lang="ru-RU" altLang="de-DE" sz="2400" b="1" dirty="0"/>
              <a:t>Только Писание</a:t>
            </a:r>
            <a:r>
              <a:rPr lang="de-DE" altLang="de-DE" sz="2400" dirty="0"/>
              <a:t> </a:t>
            </a:r>
            <a:r>
              <a:rPr lang="ru-RU" altLang="de-DE" sz="2400" dirty="0"/>
              <a:t>является основанием христианской веры</a:t>
            </a:r>
            <a:r>
              <a:rPr lang="de-DE" altLang="de-DE" sz="2400" dirty="0"/>
              <a:t>, </a:t>
            </a:r>
            <a:br>
              <a:rPr lang="de-DE" altLang="de-DE" sz="2400" dirty="0"/>
            </a:br>
            <a:r>
              <a:rPr lang="ru-RU" altLang="de-DE" sz="2400" dirty="0"/>
              <a:t>а не церковная традиция</a:t>
            </a:r>
            <a:r>
              <a:rPr lang="de-DE" altLang="de-DE" sz="2400" dirty="0"/>
              <a:t>.</a:t>
            </a:r>
          </a:p>
          <a:p>
            <a:pPr indent="-247650" eaLnBrk="1" hangingPunct="1">
              <a:lnSpc>
                <a:spcPct val="90000"/>
              </a:lnSpc>
            </a:pPr>
            <a:r>
              <a:rPr lang="ru-RU" altLang="de-DE" sz="2400" b="1" dirty="0"/>
              <a:t>Только благодатью Божией</a:t>
            </a:r>
            <a:r>
              <a:rPr lang="de-DE" altLang="de-DE" sz="2400" dirty="0"/>
              <a:t> </a:t>
            </a:r>
            <a:r>
              <a:rPr lang="ru-RU" altLang="de-DE" sz="2400" dirty="0"/>
              <a:t>человек спасается</a:t>
            </a:r>
            <a:r>
              <a:rPr lang="de-DE" altLang="de-DE" sz="2400" dirty="0"/>
              <a:t>, </a:t>
            </a:r>
            <a:br>
              <a:rPr lang="de-DE" altLang="de-DE" sz="2400" dirty="0"/>
            </a:br>
            <a:r>
              <a:rPr lang="ru-RU" altLang="de-DE" sz="2400" dirty="0"/>
              <a:t>а не добрыми делами</a:t>
            </a:r>
            <a:r>
              <a:rPr lang="de-DE" altLang="de-DE" sz="2400" dirty="0"/>
              <a:t>.</a:t>
            </a:r>
          </a:p>
          <a:p>
            <a:pPr indent="-247650" eaLnBrk="1" hangingPunct="1">
              <a:lnSpc>
                <a:spcPct val="90000"/>
              </a:lnSpc>
            </a:pPr>
            <a:r>
              <a:rPr lang="ru-RU" altLang="de-DE" sz="2400" b="1" dirty="0"/>
              <a:t>Только через веру</a:t>
            </a:r>
            <a:r>
              <a:rPr lang="de-DE" altLang="de-DE" sz="2400" dirty="0"/>
              <a:t> </a:t>
            </a:r>
            <a:r>
              <a:rPr lang="ru-RU" altLang="de-DE" sz="2400" dirty="0"/>
              <a:t>человек получает оправдание</a:t>
            </a:r>
            <a:r>
              <a:rPr lang="de-DE" altLang="de-DE" sz="2400" dirty="0"/>
              <a:t>, </a:t>
            </a:r>
            <a:br>
              <a:rPr lang="de-DE" altLang="de-DE" sz="2400" dirty="0"/>
            </a:br>
            <a:r>
              <a:rPr lang="ru-RU" altLang="de-DE" sz="2400" dirty="0"/>
              <a:t>а не через таинства</a:t>
            </a:r>
            <a:r>
              <a:rPr lang="de-DE" altLang="de-DE" sz="2400" dirty="0"/>
              <a:t>.</a:t>
            </a:r>
          </a:p>
          <a:p>
            <a:pPr indent="-247650" eaLnBrk="1" hangingPunct="1">
              <a:lnSpc>
                <a:spcPct val="90000"/>
              </a:lnSpc>
            </a:pPr>
            <a:r>
              <a:rPr lang="ru-RU" altLang="de-DE" sz="2400" b="1" dirty="0"/>
              <a:t>Только Иисус Христос</a:t>
            </a:r>
            <a:r>
              <a:rPr lang="de-DE" altLang="de-DE" sz="2400" dirty="0"/>
              <a:t> </a:t>
            </a:r>
            <a:r>
              <a:rPr lang="ru-RU" altLang="de-DE" sz="2400" dirty="0"/>
              <a:t>есть основание</a:t>
            </a:r>
            <a:r>
              <a:rPr lang="de-DE" altLang="de-DE" sz="2400" dirty="0"/>
              <a:t> </a:t>
            </a:r>
            <a:r>
              <a:rPr lang="ru-RU" altLang="de-DE" sz="2400" dirty="0"/>
              <a:t>веры и спасения человека</a:t>
            </a:r>
            <a:r>
              <a:rPr lang="de-DE" altLang="de-DE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880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526" grpId="0" uiExpand="1" build="p"/>
      <p:bldP spid="363525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60351"/>
            <a:ext cx="9144000" cy="792163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3600" b="1"/>
              <a:t>Духовное остывание меннонитов</a:t>
            </a:r>
            <a:endParaRPr lang="de-DE" altLang="de-DE" sz="3600" b="1"/>
          </a:p>
        </p:txBody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8" y="1125538"/>
            <a:ext cx="8748712" cy="57324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de-DE" sz="2200"/>
              <a:t>В</a:t>
            </a:r>
            <a:r>
              <a:rPr lang="de-DE" altLang="de-DE" sz="2200"/>
              <a:t> 17</a:t>
            </a:r>
            <a:r>
              <a:rPr lang="ru-RU" altLang="de-DE" sz="2200"/>
              <a:t> в</a:t>
            </a:r>
            <a:r>
              <a:rPr lang="de-DE" altLang="de-DE" sz="2200"/>
              <a:t>. </a:t>
            </a:r>
            <a:r>
              <a:rPr lang="ru-RU" altLang="de-DE" sz="2200"/>
              <a:t>меннонитов в Нидерландах уже не преследуют:</a:t>
            </a:r>
            <a:r>
              <a:rPr lang="de-DE" altLang="de-DE" sz="2200"/>
              <a:t> </a:t>
            </a:r>
            <a:r>
              <a:rPr lang="ru-RU" altLang="de-DE" sz="2200"/>
              <a:t/>
            </a:r>
            <a:br>
              <a:rPr lang="ru-RU" altLang="de-DE" sz="2200"/>
            </a:br>
            <a:r>
              <a:rPr lang="ru-RU" altLang="de-DE" sz="2200"/>
              <a:t>«скрытые» молитвенные дома </a:t>
            </a:r>
            <a:r>
              <a:rPr lang="de-DE" altLang="de-DE" sz="2200"/>
              <a:t>(Versteckkirchen</a:t>
            </a:r>
            <a:r>
              <a:rPr lang="ru-RU" altLang="de-DE" sz="2200"/>
              <a:t>,</a:t>
            </a:r>
            <a:r>
              <a:rPr lang="de-DE" altLang="de-DE" sz="2200"/>
              <a:t> Vermaning), </a:t>
            </a:r>
            <a:r>
              <a:rPr lang="ru-RU" altLang="de-DE" sz="2200"/>
              <a:t>издание книг</a:t>
            </a:r>
            <a:r>
              <a:rPr lang="de-DE" altLang="de-DE" sz="2200"/>
              <a:t>, </a:t>
            </a:r>
            <a:r>
              <a:rPr lang="ru-RU" altLang="de-DE" sz="2200"/>
              <a:t>сбор истории</a:t>
            </a:r>
            <a:r>
              <a:rPr lang="de-DE" altLang="de-DE" sz="2200"/>
              <a:t>, </a:t>
            </a:r>
            <a:r>
              <a:rPr lang="ru-RU" altLang="de-DE" sz="2200"/>
              <a:t>помощь гонимым единоверцам в других странах, организация семинаров для проповедников</a:t>
            </a:r>
            <a:r>
              <a:rPr lang="de-DE" altLang="de-DE" sz="2200"/>
              <a:t>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de-DE" sz="2200"/>
              <a:t>При росте благосостояния меннониты вначале теряли</a:t>
            </a:r>
            <a:r>
              <a:rPr lang="de-DE" altLang="de-DE" sz="2200"/>
              <a:t> </a:t>
            </a:r>
            <a:r>
              <a:rPr lang="ru-RU" altLang="de-DE" sz="2200"/>
              <a:t>строгий образ жизни</a:t>
            </a:r>
            <a:r>
              <a:rPr lang="de-DE" altLang="de-DE" sz="2200"/>
              <a:t>, </a:t>
            </a:r>
            <a:r>
              <a:rPr lang="ru-RU" altLang="de-DE" sz="2200"/>
              <a:t>богатые меннониты все более растворялись среди своего сословия</a:t>
            </a:r>
            <a:r>
              <a:rPr lang="de-DE" altLang="de-DE" sz="2200"/>
              <a:t>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de-DE" sz="2200"/>
              <a:t>В</a:t>
            </a:r>
            <a:r>
              <a:rPr lang="de-DE" altLang="de-DE" sz="2200"/>
              <a:t> 18</a:t>
            </a:r>
            <a:r>
              <a:rPr lang="ru-RU" altLang="de-DE" sz="2200"/>
              <a:t> в</a:t>
            </a:r>
            <a:r>
              <a:rPr lang="de-DE" altLang="de-DE" sz="2200"/>
              <a:t>. </a:t>
            </a:r>
            <a:r>
              <a:rPr lang="ru-RU" altLang="de-DE" sz="2200"/>
              <a:t>рационализм</a:t>
            </a:r>
            <a:r>
              <a:rPr lang="de-DE" altLang="de-DE" sz="2200"/>
              <a:t> </a:t>
            </a:r>
            <a:r>
              <a:rPr lang="ru-RU" altLang="de-DE" sz="2200"/>
              <a:t>вторгся в меннонитские семинарии</a:t>
            </a:r>
            <a:r>
              <a:rPr lang="de-DE" altLang="de-DE" sz="2200"/>
              <a:t>, </a:t>
            </a:r>
            <a:r>
              <a:rPr lang="ru-RU" altLang="de-DE" sz="2200"/>
              <a:t/>
            </a:r>
            <a:br>
              <a:rPr lang="ru-RU" altLang="de-DE" sz="2200"/>
            </a:br>
            <a:r>
              <a:rPr lang="ru-RU" altLang="de-DE" sz="2200"/>
              <a:t>в общинах внедряется церковная пастырская система </a:t>
            </a:r>
            <a:br>
              <a:rPr lang="ru-RU" altLang="de-DE" sz="2200"/>
            </a:br>
            <a:r>
              <a:rPr lang="ru-RU" altLang="de-DE" sz="2200"/>
              <a:t>и либеральные пасторы выхолащивают веру изнутри</a:t>
            </a:r>
            <a:r>
              <a:rPr lang="de-DE" altLang="de-DE" sz="2200"/>
              <a:t>. </a:t>
            </a:r>
            <a:r>
              <a:rPr lang="ru-RU" altLang="de-DE" sz="2200"/>
              <a:t>Пробуждения же не достигали меннонитские общины и обращенные из них уходили в Реформатскую церковь</a:t>
            </a:r>
            <a:r>
              <a:rPr lang="de-DE" altLang="de-DE" sz="2200"/>
              <a:t>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de-DE" sz="2200"/>
              <a:t>В 19 в. меннонитские общины Северной Германии повторили развитие в Нидерландах</a:t>
            </a:r>
            <a:r>
              <a:rPr lang="de-DE" altLang="de-DE" sz="2200"/>
              <a:t>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de-DE" sz="2200"/>
              <a:t>Сельские меннониты Западной Пруссии</a:t>
            </a:r>
            <a:r>
              <a:rPr lang="de-DE" altLang="de-DE" sz="2200"/>
              <a:t>, </a:t>
            </a:r>
            <a:r>
              <a:rPr lang="ru-RU" altLang="de-DE" sz="2200"/>
              <a:t>Южной Германии и Швейцарии</a:t>
            </a:r>
            <a:r>
              <a:rPr lang="de-DE" altLang="de-DE" sz="2200"/>
              <a:t> </a:t>
            </a:r>
            <a:r>
              <a:rPr lang="ru-RU" altLang="de-DE" sz="2200"/>
              <a:t>были более благочестивы и не были затронуты пасторской системой и рационализмом</a:t>
            </a:r>
            <a:r>
              <a:rPr lang="de-DE" altLang="de-DE" sz="2200"/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de-DE" sz="2200"/>
              <a:t>Жизнь общин охладевала</a:t>
            </a:r>
            <a:r>
              <a:rPr lang="de-DE" altLang="de-DE" sz="2200"/>
              <a:t>, </a:t>
            </a:r>
            <a:r>
              <a:rPr lang="ru-RU" altLang="de-DE" sz="2200"/>
              <a:t>т.к. часто только придерживались старых форм и духовность заметно падает</a:t>
            </a:r>
            <a:r>
              <a:rPr lang="de-DE" altLang="de-DE" sz="220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0736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21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3013" y="675861"/>
            <a:ext cx="9811841" cy="1177893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Вводные </a:t>
            </a:r>
            <a:r>
              <a:rPr lang="ru-RU" sz="2400" b="1" dirty="0"/>
              <a:t>замечания</a:t>
            </a:r>
            <a:br>
              <a:rPr lang="ru-RU" sz="2400" b="1" dirty="0"/>
            </a:br>
            <a:r>
              <a:rPr lang="ru-RU" sz="2400" b="1" dirty="0">
                <a:solidFill>
                  <a:srgbClr val="FF0000"/>
                </a:solidFill>
              </a:rPr>
              <a:t>«Господь, дай вскоре пробить часу Реформации в России!»</a:t>
            </a:r>
            <a:r>
              <a:rPr lang="ru-RU" sz="2400" dirty="0">
                <a:solidFill>
                  <a:srgbClr val="FF0000"/>
                </a:solidFill>
              </a:rPr>
              <a:t>  </a:t>
            </a:r>
            <a:r>
              <a:rPr lang="ru-RU" sz="2400" dirty="0"/>
              <a:t>– </a:t>
            </a:r>
            <a:r>
              <a:rPr lang="ru-RU" sz="2400" cap="none" dirty="0"/>
              <a:t>многолетняя молитва Иоганна Вилера</a:t>
            </a:r>
            <a:r>
              <a:rPr lang="ru-RU" sz="2200" cap="none" dirty="0"/>
              <a:t> (1839-1889)</a:t>
            </a:r>
            <a:br>
              <a:rPr lang="ru-RU" sz="2200" cap="none" dirty="0"/>
            </a:br>
            <a:endParaRPr lang="de-DE" sz="2400" cap="non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43013" y="1853754"/>
            <a:ext cx="10201275" cy="42470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dirty="0" smtClean="0"/>
              <a:t>России, Германии и всему миру нужно Пробуждение, а не Реформация.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b="1" dirty="0" smtClean="0"/>
              <a:t>Реформация</a:t>
            </a:r>
            <a:r>
              <a:rPr lang="ru-RU" sz="2400" dirty="0" smtClean="0"/>
              <a:t> – это движение за реформы в господствующей католической церкви. Это было величайшее событие, процесс, изменивший Европу. Господство традиций было заменено разумными преобразованиями. Реформация поставила Европу во главу мирового развития, сделала ее двигателем прогресса. Прогресс имеет положительные и отрицательные стороны. Некоторые утверждают, что Реформация открыла путь для идеологий без Бога и радикальных </a:t>
            </a:r>
            <a:r>
              <a:rPr lang="ru-RU" sz="2400" dirty="0"/>
              <a:t>революций. Протестантизм породил либеральное </a:t>
            </a:r>
            <a:r>
              <a:rPr lang="ru-RU" sz="2400" dirty="0" smtClean="0"/>
              <a:t>богословие, а классики марксизма из него вывели научный атеизм.  </a:t>
            </a:r>
          </a:p>
        </p:txBody>
      </p:sp>
    </p:spTree>
    <p:extLst>
      <p:ext uri="{BB962C8B-B14F-4D97-AF65-F5344CB8AC3E}">
        <p14:creationId xmlns:p14="http://schemas.microsoft.com/office/powerpoint/2010/main" val="376548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Европейская Реформация </a:t>
            </a:r>
            <a:r>
              <a:rPr lang="ru-RU" b="1" dirty="0" smtClean="0"/>
              <a:t>и духовное </a:t>
            </a:r>
            <a:r>
              <a:rPr lang="ru-RU" b="1" dirty="0"/>
              <a:t>пробуждение </a:t>
            </a:r>
            <a:r>
              <a:rPr lang="ru-RU" b="1" dirty="0" smtClean="0"/>
              <a:t>в </a:t>
            </a:r>
            <a:r>
              <a:rPr lang="ru-RU" b="1" dirty="0"/>
              <a:t>Российской империи</a:t>
            </a:r>
            <a:endParaRPr lang="de-DE" cap="non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43013" y="1853754"/>
            <a:ext cx="10201275" cy="4247009"/>
          </a:xfrm>
        </p:spPr>
        <p:txBody>
          <a:bodyPr>
            <a:noAutofit/>
          </a:bodyPr>
          <a:lstStyle/>
          <a:p>
            <a:r>
              <a:rPr lang="ru-RU" sz="1800" dirty="0" smtClean="0"/>
              <a:t>Важные для пробуждения моменты Реформации </a:t>
            </a:r>
            <a:r>
              <a:rPr lang="ru-RU" sz="1600" dirty="0" smtClean="0"/>
              <a:t>(Библия, спасение по благодати по вере, Церковь и Община, гонения от государства и церкви, отличия между Кат, Реф и Крещ) </a:t>
            </a:r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371159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 smtClean="0"/>
              <a:t>пробуждение </a:t>
            </a:r>
            <a:r>
              <a:rPr lang="ru-RU" sz="3000" b="1" dirty="0" smtClean="0"/>
              <a:t>в </a:t>
            </a:r>
            <a:r>
              <a:rPr lang="ru-RU" sz="3000" b="1" dirty="0"/>
              <a:t>Российской </a:t>
            </a:r>
            <a:r>
              <a:rPr lang="ru-RU" sz="3000" b="1" dirty="0" smtClean="0"/>
              <a:t>империи 19-го века</a:t>
            </a:r>
            <a:endParaRPr lang="de-DE" sz="3000" cap="non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43013" y="1853754"/>
            <a:ext cx="10201275" cy="4247009"/>
          </a:xfrm>
        </p:spPr>
        <p:txBody>
          <a:bodyPr>
            <a:noAutofit/>
          </a:bodyPr>
          <a:lstStyle/>
          <a:p>
            <a:r>
              <a:rPr lang="ru-RU" sz="1800" dirty="0" smtClean="0"/>
              <a:t>Внутренний поиск </a:t>
            </a:r>
          </a:p>
          <a:p>
            <a:pPr lvl="1"/>
            <a:r>
              <a:rPr lang="ru-RU" sz="1600" dirty="0" smtClean="0"/>
              <a:t>развитие – Скорина, Федоров, Сковорода; </a:t>
            </a:r>
          </a:p>
          <a:p>
            <a:pPr lvl="1"/>
            <a:r>
              <a:rPr lang="ru-RU" sz="1600" dirty="0" smtClean="0"/>
              <a:t>крепостничество и православие, </a:t>
            </a:r>
          </a:p>
          <a:p>
            <a:pPr lvl="1"/>
            <a:r>
              <a:rPr lang="ru-RU" sz="1600" dirty="0" smtClean="0"/>
              <a:t>менталитет зависимости, безысходности, меланхолии, минорности и пассивности, +взрывоопасной буйности, </a:t>
            </a:r>
          </a:p>
          <a:p>
            <a:pPr lvl="1"/>
            <a:r>
              <a:rPr lang="ru-RU" sz="1600" dirty="0" smtClean="0"/>
              <a:t>русские рел. движения, молокане, духоборы </a:t>
            </a:r>
          </a:p>
        </p:txBody>
      </p:sp>
    </p:spTree>
    <p:extLst>
      <p:ext uri="{BB962C8B-B14F-4D97-AF65-F5344CB8AC3E}">
        <p14:creationId xmlns:p14="http://schemas.microsoft.com/office/powerpoint/2010/main" val="349657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 smtClean="0"/>
              <a:t>пробуждение </a:t>
            </a:r>
            <a:r>
              <a:rPr lang="ru-RU" sz="3000" b="1" dirty="0" smtClean="0"/>
              <a:t>в </a:t>
            </a:r>
            <a:r>
              <a:rPr lang="ru-RU" sz="3000" b="1" dirty="0"/>
              <a:t>Российской </a:t>
            </a:r>
            <a:r>
              <a:rPr lang="ru-RU" sz="3000" b="1" dirty="0" smtClean="0"/>
              <a:t>империи 19-го века</a:t>
            </a:r>
            <a:endParaRPr lang="de-DE" sz="3000" cap="non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43013" y="1853754"/>
            <a:ext cx="10201275" cy="4247009"/>
          </a:xfrm>
        </p:spPr>
        <p:txBody>
          <a:bodyPr>
            <a:noAutofit/>
          </a:bodyPr>
          <a:lstStyle/>
          <a:p>
            <a:r>
              <a:rPr lang="ru-RU" sz="1800" dirty="0" smtClean="0"/>
              <a:t>Внутренний поиск </a:t>
            </a:r>
          </a:p>
          <a:p>
            <a:pPr lvl="1"/>
            <a:r>
              <a:rPr lang="ru-RU" sz="1600" dirty="0" smtClean="0"/>
              <a:t>развитие – Скорина, Федоров, Сковорода; </a:t>
            </a:r>
          </a:p>
          <a:p>
            <a:pPr lvl="1"/>
            <a:r>
              <a:rPr lang="ru-RU" sz="1600" dirty="0" smtClean="0"/>
              <a:t>крепостничество и православие, </a:t>
            </a:r>
          </a:p>
          <a:p>
            <a:pPr lvl="1"/>
            <a:r>
              <a:rPr lang="ru-RU" sz="1600" dirty="0" smtClean="0"/>
              <a:t>менталитет зависимости, безысходности, меланхолии, минорности и пассивности, +взрывоопасной буйности, </a:t>
            </a:r>
          </a:p>
          <a:p>
            <a:pPr lvl="1"/>
            <a:r>
              <a:rPr lang="ru-RU" sz="1600" dirty="0" smtClean="0"/>
              <a:t>русские рел. движения, молокане) </a:t>
            </a:r>
          </a:p>
        </p:txBody>
      </p:sp>
    </p:spTree>
    <p:extLst>
      <p:ext uri="{BB962C8B-B14F-4D97-AF65-F5344CB8AC3E}">
        <p14:creationId xmlns:p14="http://schemas.microsoft.com/office/powerpoint/2010/main" val="165278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 smtClean="0"/>
              <a:t>пробуждение </a:t>
            </a:r>
            <a:r>
              <a:rPr lang="ru-RU" sz="3000" b="1" dirty="0" smtClean="0"/>
              <a:t>в </a:t>
            </a:r>
            <a:r>
              <a:rPr lang="ru-RU" sz="3000" b="1" dirty="0"/>
              <a:t>Российской </a:t>
            </a:r>
            <a:r>
              <a:rPr lang="ru-RU" sz="3000" b="1" dirty="0" smtClean="0"/>
              <a:t>империи 19-го века</a:t>
            </a:r>
            <a:endParaRPr lang="de-DE" sz="3000" cap="non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43013" y="1853754"/>
            <a:ext cx="10201275" cy="4247009"/>
          </a:xfrm>
        </p:spPr>
        <p:txBody>
          <a:bodyPr>
            <a:noAutofit/>
          </a:bodyPr>
          <a:lstStyle/>
          <a:p>
            <a:r>
              <a:rPr lang="ru-RU" sz="1800" dirty="0" smtClean="0"/>
              <a:t>Формы общины, организация </a:t>
            </a:r>
          </a:p>
          <a:p>
            <a:r>
              <a:rPr lang="ru-RU" sz="1800" dirty="0" smtClean="0"/>
              <a:t>Конференция 1882 </a:t>
            </a:r>
          </a:p>
          <a:p>
            <a:r>
              <a:rPr lang="ru-RU" sz="1800" dirty="0" smtClean="0"/>
              <a:t>Конференция 1884 года </a:t>
            </a:r>
          </a:p>
          <a:p>
            <a:pPr lvl="1"/>
            <a:r>
              <a:rPr lang="ru-RU" sz="1600" dirty="0" smtClean="0"/>
              <a:t>Участники, решения, последствия  </a:t>
            </a:r>
          </a:p>
          <a:p>
            <a:r>
              <a:rPr lang="ru-RU" sz="1800" dirty="0" smtClean="0"/>
              <a:t>Помощь притесняемым через прошения и жалобы властям, а также через информацию верующим в европейских странах (см. И. Вилер, П. Фризен) </a:t>
            </a:r>
          </a:p>
          <a:p>
            <a:r>
              <a:rPr lang="ru-RU" sz="1800" dirty="0" smtClean="0"/>
              <a:t>Спонтанное (?) пробуждение в условиях вражды и гонений 1870-1905   </a:t>
            </a:r>
          </a:p>
          <a:p>
            <a:pPr lvl="1"/>
            <a:r>
              <a:rPr lang="ru-RU" sz="1600" dirty="0" smtClean="0"/>
              <a:t>Ханс Бранденбург: «Лучшие миссионеры среди русских – это русские»</a:t>
            </a:r>
          </a:p>
          <a:p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225277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Европейская Реформация </a:t>
            </a:r>
            <a:r>
              <a:rPr lang="ru-RU" b="1" dirty="0" smtClean="0"/>
              <a:t>и духовное </a:t>
            </a:r>
            <a:r>
              <a:rPr lang="ru-RU" b="1" dirty="0"/>
              <a:t>пробуждение </a:t>
            </a:r>
            <a:r>
              <a:rPr lang="ru-RU" b="1" dirty="0" smtClean="0"/>
              <a:t>в </a:t>
            </a:r>
            <a:r>
              <a:rPr lang="ru-RU" b="1" dirty="0"/>
              <a:t>Российской империи</a:t>
            </a:r>
            <a:endParaRPr lang="de-DE" cap="non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43013" y="1853754"/>
            <a:ext cx="10201275" cy="4247009"/>
          </a:xfrm>
        </p:spPr>
        <p:txBody>
          <a:bodyPr>
            <a:noAutofit/>
          </a:bodyPr>
          <a:lstStyle/>
          <a:p>
            <a:r>
              <a:rPr lang="ru-RU" sz="1600" dirty="0" smtClean="0"/>
              <a:t>   </a:t>
            </a:r>
            <a:r>
              <a:rPr lang="ru-RU" sz="1600" b="1" dirty="0" smtClean="0"/>
              <a:t>Пробуждение</a:t>
            </a:r>
            <a:r>
              <a:rPr lang="ru-RU" sz="1600" dirty="0" smtClean="0"/>
              <a:t> = период времени (годы) со многими покаяниями внешних, образованием многих новых общин и резким возрастанием их численности</a:t>
            </a:r>
          </a:p>
          <a:p>
            <a:r>
              <a:rPr lang="ru-RU" sz="1800" dirty="0" smtClean="0"/>
              <a:t>Пробуждения 20-го века – влияние Реформации (?) или российская Реформация (? Проханов) </a:t>
            </a:r>
          </a:p>
          <a:p>
            <a:pPr lvl="1"/>
            <a:r>
              <a:rPr lang="ru-RU" sz="1600" dirty="0" smtClean="0"/>
              <a:t>1905-1914 (многократно среди русских)</a:t>
            </a:r>
          </a:p>
          <a:p>
            <a:pPr lvl="1"/>
            <a:r>
              <a:rPr lang="ru-RU" sz="1600" dirty="0" smtClean="0"/>
              <a:t>1923-1930 (10х среди многих народов Советского Союза)</a:t>
            </a:r>
          </a:p>
          <a:p>
            <a:pPr lvl="1"/>
            <a:r>
              <a:rPr lang="ru-RU" sz="1600" dirty="0" smtClean="0"/>
              <a:t>1950-е 	среди сосланных в азиатской части Советского Союза, в результате заново создаются многие сотни общин</a:t>
            </a:r>
          </a:p>
          <a:p>
            <a:pPr lvl="1"/>
            <a:r>
              <a:rPr lang="ru-RU" sz="1600" dirty="0"/>
              <a:t>1990-е (среди всех народов бывшего Советского </a:t>
            </a:r>
            <a:r>
              <a:rPr lang="ru-RU" sz="1600" dirty="0" smtClean="0"/>
              <a:t>Союза) </a:t>
            </a:r>
          </a:p>
          <a:p>
            <a:r>
              <a:rPr lang="ru-RU" sz="1800" dirty="0"/>
              <a:t>Реакция общества и властей на </a:t>
            </a:r>
            <a:r>
              <a:rPr lang="ru-RU" sz="1800" dirty="0" smtClean="0"/>
              <a:t>пробуждения это в России и Советском Союзе всегда десткое гонение.  Если вы молитесь о пробуждении, то и придется нести его последствия. </a:t>
            </a:r>
          </a:p>
          <a:p>
            <a:r>
              <a:rPr lang="ru-RU" sz="1800" dirty="0" smtClean="0"/>
              <a:t>Если вы хотите прежде всего спокойной жизни, то вы пойдете путем меннонитского охлаждения, путем Лаодикии.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96905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Европейская Реформация </a:t>
            </a:r>
            <a:r>
              <a:rPr lang="ru-RU" b="1" dirty="0" smtClean="0"/>
              <a:t>и духовное </a:t>
            </a:r>
            <a:r>
              <a:rPr lang="ru-RU" b="1" dirty="0"/>
              <a:t>пробуждение </a:t>
            </a:r>
            <a:r>
              <a:rPr lang="ru-RU" b="1" dirty="0" smtClean="0"/>
              <a:t>в </a:t>
            </a:r>
            <a:r>
              <a:rPr lang="ru-RU" b="1" dirty="0"/>
              <a:t>Российской империи</a:t>
            </a:r>
            <a:endParaRPr lang="de-DE" cap="non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43013" y="1853754"/>
            <a:ext cx="10201275" cy="4247009"/>
          </a:xfrm>
        </p:spPr>
        <p:txBody>
          <a:bodyPr>
            <a:noAutofit/>
          </a:bodyPr>
          <a:lstStyle/>
          <a:p>
            <a:r>
              <a:rPr lang="ru-RU" sz="1600" dirty="0" smtClean="0"/>
              <a:t>   </a:t>
            </a:r>
            <a:r>
              <a:rPr lang="ru-RU" sz="1800" dirty="0" smtClean="0"/>
              <a:t>«Великое пробужение в 1960х годах» – это несколько иное </a:t>
            </a:r>
            <a:r>
              <a:rPr lang="ru-RU" sz="1800" dirty="0"/>
              <a:t>и очень </a:t>
            </a:r>
            <a:r>
              <a:rPr lang="ru-RU" sz="1800" dirty="0" smtClean="0"/>
              <a:t>немаловажное движение. </a:t>
            </a:r>
            <a:br>
              <a:rPr lang="ru-RU" sz="1800" dirty="0" smtClean="0"/>
            </a:br>
            <a:r>
              <a:rPr lang="ru-RU" sz="1800" dirty="0" smtClean="0"/>
              <a:t>В пик новых гонений и изощренного вторжения атеистической власти в жизнь общин и верующих, была выдвинута </a:t>
            </a:r>
            <a:r>
              <a:rPr lang="ru-RU" sz="1800" dirty="0"/>
              <a:t>инициатива очищения и противостояния </a:t>
            </a:r>
            <a:r>
              <a:rPr lang="ru-RU" sz="1800" dirty="0" smtClean="0"/>
              <a:t>власти. Это движение сильно изменило настрой большинства евангельских верующих в Советском Союзе. Несгибаемая верность и готовность к страданиям повторяли подвиги крещенцев-меннонитов 16-го века. </a:t>
            </a:r>
          </a:p>
          <a:p>
            <a:r>
              <a:rPr lang="ru-RU" sz="1800" dirty="0" smtClean="0"/>
              <a:t>которая поставила себе цель искоренить веру в Бога.  </a:t>
            </a:r>
          </a:p>
          <a:p>
            <a:pPr lvl="1"/>
            <a:endParaRPr lang="ru-RU" sz="1600" dirty="0" smtClean="0"/>
          </a:p>
          <a:p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190946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746508" cy="412002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Община: проповедь Евангелия, покаяние и обращение, молитва, наставление, увещевание и воспитание, подготовка и призвание на служение. </a:t>
            </a:r>
            <a:endParaRPr lang="de-DE" dirty="0"/>
          </a:p>
          <a:p>
            <a:r>
              <a:rPr lang="ru-RU" dirty="0"/>
              <a:t>Опасности развития: включение в общину невозрожденных, оцерковление – формально держаться прошлого (героического), обмирщвление – принятие светского образа жизни, подчинение системе (политической, идеологической, национальной, философской) </a:t>
            </a:r>
            <a:endParaRPr lang="de-DE" dirty="0"/>
          </a:p>
          <a:p>
            <a:r>
              <a:rPr lang="ru-RU" dirty="0"/>
              <a:t>Церкви: </a:t>
            </a:r>
            <a:r>
              <a:rPr lang="ru-RU" b="1" dirty="0"/>
              <a:t>католическая</a:t>
            </a:r>
            <a:r>
              <a:rPr lang="ru-RU" dirty="0"/>
              <a:t> (ист пап, соборов, монастырей и орденов), </a:t>
            </a:r>
            <a:br>
              <a:rPr lang="ru-RU" dirty="0"/>
            </a:br>
            <a:r>
              <a:rPr lang="ru-RU" b="1" dirty="0"/>
              <a:t>протестантские</a:t>
            </a:r>
            <a:r>
              <a:rPr lang="ru-RU" dirty="0"/>
              <a:t> (Реф, движ пробужд, пиетизм, мисс и библ общества), </a:t>
            </a:r>
            <a:r>
              <a:rPr lang="ru-RU" b="1" dirty="0"/>
              <a:t>крещенские</a:t>
            </a:r>
            <a:r>
              <a:rPr lang="ru-RU" dirty="0"/>
              <a:t> (гонения, распростр, образование, миссия, упадок) </a:t>
            </a:r>
            <a:endParaRPr lang="de-DE" dirty="0"/>
          </a:p>
          <a:p>
            <a:r>
              <a:rPr lang="ru-RU" dirty="0"/>
              <a:t>В России </a:t>
            </a:r>
            <a:r>
              <a:rPr lang="ru-RU" dirty="0" smtClean="0"/>
              <a:t>протестантская </a:t>
            </a:r>
            <a:r>
              <a:rPr lang="ru-RU" dirty="0"/>
              <a:t>ц появились через переселение, а ехб через пробуждение в молоканск и правосл среде. </a:t>
            </a:r>
            <a:endParaRPr lang="de-DE" dirty="0"/>
          </a:p>
          <a:p>
            <a:r>
              <a:rPr lang="ru-RU" dirty="0"/>
              <a:t>Каналы пробуждения: миссионеры, библ общ, пиетисты, меннониты, баптисты 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984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3013" y="804519"/>
            <a:ext cx="9811841" cy="1049235"/>
          </a:xfrm>
        </p:spPr>
        <p:txBody>
          <a:bodyPr>
            <a:normAutofit fontScale="90000"/>
          </a:bodyPr>
          <a:lstStyle/>
          <a:p>
            <a:r>
              <a:rPr lang="ru-RU" sz="2200" b="1" dirty="0"/>
              <a:t>Европейская Реформация </a:t>
            </a:r>
            <a:r>
              <a:rPr lang="ru-RU" sz="2200" b="1" dirty="0" smtClean="0"/>
              <a:t>и духовное </a:t>
            </a:r>
            <a:r>
              <a:rPr lang="ru-RU" sz="2200" b="1" dirty="0"/>
              <a:t>пробуждение </a:t>
            </a:r>
            <a:r>
              <a:rPr lang="ru-RU" sz="2200" b="1" dirty="0" smtClean="0"/>
              <a:t>в </a:t>
            </a:r>
            <a:r>
              <a:rPr lang="ru-RU" sz="2200" b="1" dirty="0"/>
              <a:t>Российской </a:t>
            </a:r>
            <a:r>
              <a:rPr lang="ru-RU" sz="2200" b="1" dirty="0" smtClean="0"/>
              <a:t>империи</a:t>
            </a:r>
            <a:br>
              <a:rPr lang="ru-RU" sz="2200" b="1" dirty="0" smtClean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400" b="1" dirty="0"/>
              <a:t>Вводные </a:t>
            </a:r>
            <a:r>
              <a:rPr lang="ru-RU" sz="2400" b="1" dirty="0" smtClean="0"/>
              <a:t>замечания </a:t>
            </a:r>
            <a:r>
              <a:rPr lang="ru-RU" sz="2400" cap="none" dirty="0" smtClean="0"/>
              <a:t>(Продолжение)</a:t>
            </a:r>
            <a:r>
              <a:rPr lang="ru-RU" sz="2400" b="1" dirty="0"/>
              <a:t/>
            </a:r>
            <a:br>
              <a:rPr lang="ru-RU" sz="2400" b="1" dirty="0"/>
            </a:br>
            <a:endParaRPr lang="de-DE" sz="2400" cap="non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43013" y="1853754"/>
            <a:ext cx="10201275" cy="42470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b="1" dirty="0" smtClean="0">
                <a:solidFill>
                  <a:srgbClr val="FF0000"/>
                </a:solidFill>
              </a:rPr>
              <a:t>«</a:t>
            </a:r>
            <a:r>
              <a:rPr lang="ru-RU" sz="2400" b="1" dirty="0" smtClean="0">
                <a:solidFill>
                  <a:srgbClr val="FF0000"/>
                </a:solidFill>
              </a:rPr>
              <a:t>Господь, дай вскоре пробить часу Реформации в России!»</a:t>
            </a:r>
            <a:r>
              <a:rPr lang="ru-RU" sz="2400" dirty="0" smtClean="0">
                <a:solidFill>
                  <a:srgbClr val="FF0000"/>
                </a:solidFill>
              </a:rPr>
              <a:t>  </a:t>
            </a:r>
            <a:r>
              <a:rPr lang="ru-RU" sz="2400" dirty="0" smtClean="0"/>
              <a:t>– многолетняя молитва Иоганна Вилера (1839-1889</a:t>
            </a:r>
            <a:r>
              <a:rPr lang="ru-RU" sz="2400" dirty="0" smtClean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dirty="0" smtClean="0"/>
              <a:t>Нужно </a:t>
            </a:r>
            <a:r>
              <a:rPr lang="ru-RU" sz="2400" b="1" dirty="0" smtClean="0"/>
              <a:t>пробуждение</a:t>
            </a:r>
            <a:r>
              <a:rPr lang="ru-RU" sz="2400" dirty="0" smtClean="0"/>
              <a:t> людей как в религиозном, ток и в безбожном мире, для следования за Христом, их соединеие в общины верных последователей. Нужно пробуждение верующих и общин к верному следованию Христу.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b="1" dirty="0" smtClean="0"/>
              <a:t>Обобщение</a:t>
            </a:r>
            <a:r>
              <a:rPr lang="ru-RU" sz="2400" dirty="0" smtClean="0"/>
              <a:t> сложных процессов истории всегда </a:t>
            </a:r>
            <a:r>
              <a:rPr lang="ru-RU" sz="2400" b="1" dirty="0" smtClean="0"/>
              <a:t>упрощение</a:t>
            </a:r>
            <a:r>
              <a:rPr lang="ru-RU" sz="2400" dirty="0" smtClean="0"/>
              <a:t>. Важнее же повиновение Господу в разных жизненных ситуациях и при решении разных вопросов созидания общин.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b="1" dirty="0" smtClean="0"/>
              <a:t>Опасность</a:t>
            </a:r>
            <a:r>
              <a:rPr lang="ru-RU" sz="2400" dirty="0" smtClean="0"/>
              <a:t> наложить на историю схему и исключить действия Божии вне нашей схемы.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156083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Европейская Реформация </a:t>
            </a:r>
            <a:r>
              <a:rPr lang="ru-RU" b="1" dirty="0" smtClean="0"/>
              <a:t>и духовное </a:t>
            </a:r>
            <a:r>
              <a:rPr lang="ru-RU" b="1" dirty="0"/>
              <a:t>пробуждение </a:t>
            </a:r>
            <a:r>
              <a:rPr lang="ru-RU" b="1" dirty="0" smtClean="0"/>
              <a:t>в </a:t>
            </a:r>
            <a:r>
              <a:rPr lang="ru-RU" b="1" dirty="0"/>
              <a:t>Российской империи</a:t>
            </a:r>
            <a:endParaRPr lang="de-DE" cap="non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43013" y="1853754"/>
            <a:ext cx="10201275" cy="42470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dirty="0" smtClean="0"/>
              <a:t>Пробуждение в России произошло через протестантов и крещенцев.</a:t>
            </a:r>
            <a:endParaRPr lang="ru-RU" sz="24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dirty="0"/>
              <a:t>В конце XIX века число молокан в России превышало 500 тысяч человек. Большинство из них жили в Закавказье (в том числе в Карсской области, впоследствии отошедшей к Турции), и на Северном Кавказе.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dirty="0"/>
              <a:t>Каждая община, каждое братство и каждое движение остывает и нуждается в пробуждении, иначе оно формализуется, окостеневает и может отступить и просто вымереть. </a:t>
            </a:r>
            <a:endParaRPr lang="de-DE" sz="24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dirty="0" smtClean="0"/>
              <a:t>Пробуждение очень трудно </a:t>
            </a:r>
            <a:r>
              <a:rPr lang="ru-RU" sz="2400" dirty="0"/>
              <a:t>в </a:t>
            </a:r>
            <a:r>
              <a:rPr lang="ru-RU" sz="2400" dirty="0"/>
              <a:t>«</a:t>
            </a:r>
            <a:r>
              <a:rPr lang="ru-RU" sz="2400" dirty="0" smtClean="0"/>
              <a:t>правильной, теплой, остывшей, </a:t>
            </a:r>
            <a:r>
              <a:rPr lang="ru-RU" sz="2400" dirty="0"/>
              <a:t>успешной общине», среди аналитиков «знатоков ошибок прошлого</a:t>
            </a:r>
            <a:r>
              <a:rPr lang="ru-RU" sz="2400" dirty="0" smtClean="0"/>
              <a:t>» </a:t>
            </a:r>
            <a:r>
              <a:rPr lang="ru-RU" sz="1800" dirty="0" smtClean="0"/>
              <a:t>(отказ </a:t>
            </a:r>
            <a:r>
              <a:rPr lang="ru-RU" sz="1800" dirty="0" smtClean="0"/>
              <a:t>от </a:t>
            </a:r>
            <a:r>
              <a:rPr lang="ru-RU" sz="1800" dirty="0" smtClean="0"/>
              <a:t>отлучения)</a:t>
            </a:r>
            <a:r>
              <a:rPr lang="ru-RU" sz="2400" dirty="0" smtClean="0"/>
              <a:t> 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1787760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Европейская Реформация </a:t>
            </a:r>
            <a:r>
              <a:rPr lang="ru-RU" b="1" dirty="0" smtClean="0"/>
              <a:t>и духовное </a:t>
            </a:r>
            <a:r>
              <a:rPr lang="ru-RU" b="1" dirty="0"/>
              <a:t>пробуждение </a:t>
            </a:r>
            <a:r>
              <a:rPr lang="ru-RU" b="1" dirty="0" smtClean="0"/>
              <a:t>в </a:t>
            </a:r>
            <a:r>
              <a:rPr lang="ru-RU" b="1" dirty="0"/>
              <a:t>Российской империи</a:t>
            </a:r>
            <a:endParaRPr lang="de-DE" cap="non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43013" y="1853754"/>
            <a:ext cx="10201275" cy="42470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dirty="0" smtClean="0"/>
              <a:t>Обращение </a:t>
            </a:r>
            <a:r>
              <a:rPr lang="ru-RU" sz="2400" dirty="0"/>
              <a:t>Лютера: Осознание греховности, в монахи, покаяние, просветление, осознание поручения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dirty="0"/>
              <a:t>В конце XIX века число молокан в России превышало 500 тысяч человек. Большинство из них жили в Закавказье (в том числе в Карсской области, впоследствии отошедшей к Турции), и на Северном Кавказе.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dirty="0"/>
              <a:t>Каждая община, каждое братство и каждое движение остывает и нуждается в пробуждении, иначе оно формализуется, окостеневает и может отступить и просто вымереть. </a:t>
            </a:r>
            <a:endParaRPr lang="de-DE" sz="24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dirty="0" smtClean="0"/>
              <a:t>Трудность </a:t>
            </a:r>
            <a:r>
              <a:rPr lang="ru-RU" sz="2400" dirty="0"/>
              <a:t>пробуждения в «правильной теплой / остывшей успешной общине», среди аналитиков «знатоков ошибок прошлого</a:t>
            </a:r>
            <a:r>
              <a:rPr lang="ru-RU" sz="2400" dirty="0" smtClean="0"/>
              <a:t>», отказ от отлучения </a:t>
            </a:r>
          </a:p>
        </p:txBody>
      </p:sp>
    </p:spTree>
    <p:extLst>
      <p:ext uri="{BB962C8B-B14F-4D97-AF65-F5344CB8AC3E}">
        <p14:creationId xmlns:p14="http://schemas.microsoft.com/office/powerpoint/2010/main" val="1574138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0</TotalTime>
  <Words>3027</Words>
  <Application>Microsoft Office PowerPoint</Application>
  <PresentationFormat>Breitbild</PresentationFormat>
  <Paragraphs>431</Paragraphs>
  <Slides>66</Slides>
  <Notes>25</Notes>
  <HiddenSlides>13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66</vt:i4>
      </vt:variant>
    </vt:vector>
  </HeadingPairs>
  <TitlesOfParts>
    <vt:vector size="76" baseType="lpstr">
      <vt:lpstr>Arial</vt:lpstr>
      <vt:lpstr>Arial Condensed Bold</vt:lpstr>
      <vt:lpstr>Arial Narrow</vt:lpstr>
      <vt:lpstr>Calibri</vt:lpstr>
      <vt:lpstr>Gill Sans MT</vt:lpstr>
      <vt:lpstr>Lucida Handwriting</vt:lpstr>
      <vt:lpstr>Gallery</vt:lpstr>
      <vt:lpstr>Standarddesign</vt:lpstr>
      <vt:lpstr>1_Standarddesign</vt:lpstr>
      <vt:lpstr>2_Standarddesign</vt:lpstr>
      <vt:lpstr>Европейская Реформация  и  духовное пробуждение  в Российской империи</vt:lpstr>
      <vt:lpstr>Европейская Реформация  и  духовное пробуждение  в Российской империи</vt:lpstr>
      <vt:lpstr>Европейская Реформация и духовное пробуждение в Российской империи</vt:lpstr>
      <vt:lpstr>Европейская Реформация и духовное пробуждение в Российской империи</vt:lpstr>
      <vt:lpstr>Европейская Реформация и духовное пробуждение в Российской империи</vt:lpstr>
      <vt:lpstr>Вводные замечания «Господь, дай вскоре пробить часу Реформации в России!»  – многолетняя молитва Иоганна Вилера (1839-1889) </vt:lpstr>
      <vt:lpstr>Европейская Реформация и духовное пробуждение в Российской империи  Вводные замечания (Продолжение) </vt:lpstr>
      <vt:lpstr>Европейская Реформация и духовное пробуждение в Российской империи</vt:lpstr>
      <vt:lpstr>Европейская Реформация и духовное пробуждение в Российской империи</vt:lpstr>
      <vt:lpstr>Важные для пробуждения моменты Реформации</vt:lpstr>
      <vt:lpstr>Важные для пробуждения моменты Реформации</vt:lpstr>
      <vt:lpstr>1. Почему нужна была Реформация?</vt:lpstr>
      <vt:lpstr>Почему нужна была Реформация?</vt:lpstr>
      <vt:lpstr>Христианство окостенело и омертвело</vt:lpstr>
      <vt:lpstr>Важнейшие вопросы Реформации</vt:lpstr>
      <vt:lpstr>Предшественники Реформации</vt:lpstr>
      <vt:lpstr>Христианство окостенело и омертвело</vt:lpstr>
      <vt:lpstr>PowerPoint-Präsentation</vt:lpstr>
      <vt:lpstr>Становление Мартина Лютера </vt:lpstr>
      <vt:lpstr>Учителя монаха Мартина</vt:lpstr>
      <vt:lpstr>Духовный поиск Лютера</vt:lpstr>
      <vt:lpstr>С чего начинается евангельский путь спасения?</vt:lpstr>
      <vt:lpstr>Рим, папство и торговля индульгенциями</vt:lpstr>
      <vt:lpstr>Торговля индульгенциями</vt:lpstr>
      <vt:lpstr>Начало: 95 тезисов Лютера</vt:lpstr>
      <vt:lpstr>  Начало: 95 тезисов Лютера</vt:lpstr>
      <vt:lpstr> Начало: 95 тезисов Лютера</vt:lpstr>
      <vt:lpstr> Начало: 95 тезисов Лютера</vt:lpstr>
      <vt:lpstr>PowerPoint-Präsentation</vt:lpstr>
      <vt:lpstr>Библия находит путь к народу  Греческий текст Нового Завета 1516</vt:lpstr>
      <vt:lpstr>Библия находит путь к народу  Перевод Библии на  народный язык</vt:lpstr>
      <vt:lpstr>Библия донесена до народа  Перевод Библии на  народный язык</vt:lpstr>
      <vt:lpstr>Библия находит путь к народу  Перевод Библии на  народный язык</vt:lpstr>
      <vt:lpstr>Библия находит путь к народу  Перевод Библии на  народный язык</vt:lpstr>
      <vt:lpstr>Библия донесена до народов Перевод Библии на многие языки</vt:lpstr>
      <vt:lpstr>Библия для всех</vt:lpstr>
      <vt:lpstr>PowerPoint-Präsentation</vt:lpstr>
      <vt:lpstr>Новшества в богослужении</vt:lpstr>
      <vt:lpstr>Рембранд изобразил меннонитского проповедника  Ансло с его женой за размышлением о Библии</vt:lpstr>
      <vt:lpstr>PowerPoint-Präsentation</vt:lpstr>
      <vt:lpstr>Искание пути спасения</vt:lpstr>
      <vt:lpstr>Католицизм – Реформация </vt:lpstr>
      <vt:lpstr>PowerPoint-Präsentation</vt:lpstr>
      <vt:lpstr>PowerPoint-Präsentation</vt:lpstr>
      <vt:lpstr>PowerPoint-Präsentation</vt:lpstr>
      <vt:lpstr>Реформация не завершена</vt:lpstr>
      <vt:lpstr>Реформация не завершена</vt:lpstr>
      <vt:lpstr>Община святых</vt:lpstr>
      <vt:lpstr>Народная церковь вместо общины</vt:lpstr>
      <vt:lpstr>PowerPoint-Präsentation</vt:lpstr>
      <vt:lpstr>PowerPoint-Präsentation</vt:lpstr>
      <vt:lpstr>Результат Реформации</vt:lpstr>
      <vt:lpstr>В поисках выхода</vt:lpstr>
      <vt:lpstr>2.3. Путь к пробуждению:  жажда познать и исполнить Писание</vt:lpstr>
      <vt:lpstr>Братское соглашение в Шляйтхайме </vt:lpstr>
      <vt:lpstr>PowerPoint-Präsentation</vt:lpstr>
      <vt:lpstr>2.9. Наше крещенско-меннонитское наследие  Основные черты истории</vt:lpstr>
      <vt:lpstr>Наше наследие - евангельское учение </vt:lpstr>
      <vt:lpstr>Духовное остывание меннонитов</vt:lpstr>
      <vt:lpstr>Европейская Реформация и духовное пробуждение в Российской империи</vt:lpstr>
      <vt:lpstr>пробуждение в Российской империи 19-го века</vt:lpstr>
      <vt:lpstr>пробуждение в Российской империи 19-го века</vt:lpstr>
      <vt:lpstr>пробуждение в Российской империи 19-го века</vt:lpstr>
      <vt:lpstr>Европейская Реформация и духовное пробуждение в Российской империи</vt:lpstr>
      <vt:lpstr>Европейская Реформация и духовное пробуждение в Российской империи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Европейская Реформация  и  духовное пробуждение  в России</dc:title>
  <dc:creator>Viktor Fast</dc:creator>
  <cp:lastModifiedBy>Viktor Fast</cp:lastModifiedBy>
  <cp:revision>91</cp:revision>
  <dcterms:created xsi:type="dcterms:W3CDTF">2017-07-31T15:37:52Z</dcterms:created>
  <dcterms:modified xsi:type="dcterms:W3CDTF">2017-08-18T06:56:03Z</dcterms:modified>
</cp:coreProperties>
</file>